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0" r:id="rId4"/>
    <p:sldId id="261" r:id="rId5"/>
    <p:sldId id="263" r:id="rId6"/>
    <p:sldId id="260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FF"/>
    <a:srgbClr val="CBCBCB"/>
    <a:srgbClr val="007DD7"/>
    <a:srgbClr val="0A105C"/>
    <a:srgbClr val="047DD7"/>
    <a:srgbClr val="EE7D2F"/>
    <a:srgbClr val="A5A5A5"/>
    <a:srgbClr val="5B9BD5"/>
    <a:srgbClr val="08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2"/>
    <p:restoredTop sz="62614"/>
  </p:normalViewPr>
  <p:slideViewPr>
    <p:cSldViewPr snapToGrid="0" snapToObjects="1">
      <p:cViewPr varScale="1">
        <p:scale>
          <a:sx n="94" d="100"/>
          <a:sy n="94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1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B5A4-CC5A-B642-9A50-93E2C4B4C1BB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3881-E860-524D-9286-00657777D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8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2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5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3881-E860-524D-9286-00657777D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927600"/>
          </a:xfrm>
          <a:prstGeom prst="rect">
            <a:avLst/>
          </a:prstGeom>
          <a:pattFill prst="wdDnDiag">
            <a:fgClr>
              <a:srgbClr val="0A105C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62B7-F18B-BC4E-B685-DD2EB9B147D2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C87B-1E70-1C41-8030-3A7D1B452828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047518-98CD-BC49-B707-1C4987C60EB5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545F-E164-9F44-A343-20887A8FD273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9DC7-729F-BA47-8A67-A1B419996908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2EA6-8B56-E04B-9DBF-76B541FD159B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0" y="1397213"/>
            <a:ext cx="10563285" cy="44615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D7A7-9BA7-B84C-BD86-9C1AEDD7A0DE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0" y="0"/>
            <a:ext cx="12192000" cy="129441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102803"/>
            <a:ext cx="10571998" cy="970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86E9-3201-024F-938F-30D0EA7D5332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pattFill prst="wdDnDiag">
          <a:fgClr>
            <a:srgbClr val="08116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754" y="3047884"/>
            <a:ext cx="10571998" cy="9704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15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73253"/>
          </a:xfrm>
          <a:prstGeom prst="rect">
            <a:avLst/>
          </a:prstGeom>
          <a:pattFill prst="wdDnDiag">
            <a:fgClr>
              <a:srgbClr val="0A105C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02803"/>
            <a:ext cx="10571998" cy="9704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419885"/>
            <a:ext cx="10554574" cy="4438914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88F0-CE98-0B49-B081-8BBD21A4AFF9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081165"/>
            </a:fgClr>
            <a:bgClr>
              <a:schemeClr val="bg1"/>
            </a:bgClr>
          </a:patt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D9A9-989D-7A47-8180-15A310701702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474721"/>
            <a:ext cx="5185873" cy="43863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474721"/>
            <a:ext cx="5194583" cy="438633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E85B-CEAF-FE43-BE27-CF4C7C1F4710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0000" y="102803"/>
            <a:ext cx="10571998" cy="9704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073253"/>
          </a:xfrm>
          <a:prstGeom prst="rect">
            <a:avLst/>
          </a:prstGeom>
          <a:pattFill prst="wdDnDiag">
            <a:fgClr>
              <a:srgbClr val="0A105C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474721"/>
            <a:ext cx="5189857" cy="52033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1995056"/>
            <a:ext cx="5189856" cy="386599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4" y="1474720"/>
            <a:ext cx="5194583" cy="52033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1995056"/>
            <a:ext cx="5194583" cy="386599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3A5-C6DD-EF4D-BFFD-56F0C812C312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0000" y="102803"/>
            <a:ext cx="10571998" cy="9704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073253"/>
          </a:xfrm>
          <a:prstGeom prst="rect">
            <a:avLst/>
          </a:prstGeom>
          <a:pattFill prst="wdDnDiag">
            <a:fgClr>
              <a:srgbClr val="0A105C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4472-CC7B-7842-8995-F8537D6E2C50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0000" y="102803"/>
            <a:ext cx="10571998" cy="970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523999"/>
          </a:xfrm>
          <a:prstGeom prst="rect">
            <a:avLst/>
          </a:prstGeom>
          <a:pattFill prst="wdDnDiag">
            <a:fgClr>
              <a:srgbClr val="0A105C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B40F-A9EC-2942-BE14-0D4B93EB1824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102802"/>
            <a:ext cx="10571998" cy="14211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style. This is the version with longer title</a:t>
            </a:r>
          </a:p>
        </p:txBody>
      </p:sp>
    </p:spTree>
    <p:extLst>
      <p:ext uri="{BB962C8B-B14F-4D97-AF65-F5344CB8AC3E}">
        <p14:creationId xmlns:p14="http://schemas.microsoft.com/office/powerpoint/2010/main" val="8525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E48-607B-344A-8C7A-9A0429974EEA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fld id="{2CE70C47-87B2-B241-9D48-FEC02F6F8031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63" r:id="rId11"/>
    <p:sldLayoutId id="2147483657" r:id="rId12"/>
    <p:sldLayoutId id="2147483666" r:id="rId13"/>
    <p:sldLayoutId id="2147483661" r:id="rId14"/>
    <p:sldLayoutId id="2147483658" r:id="rId15"/>
    <p:sldLayoutId id="214748365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b="0" i="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081165"/>
        </a:buClr>
        <a:buFont typeface="Arial" charset="0"/>
        <a:buChar char="•"/>
        <a:defRPr sz="280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81165"/>
        </a:buClr>
        <a:buFont typeface="Arial" charset="0"/>
        <a:buChar char="•"/>
        <a:defRPr sz="240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081165"/>
        </a:buClr>
        <a:buFont typeface="Arial" charset="0"/>
        <a:buChar char="•"/>
        <a:defRPr sz="200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081165"/>
        </a:buClr>
        <a:buFont typeface="Arial" charset="0"/>
        <a:buChar char="•"/>
        <a:defRPr sz="200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rgbClr val="081165"/>
        </a:buClr>
        <a:buFont typeface="Arial" charset="0"/>
        <a:buChar char="•"/>
        <a:defRPr sz="2000" kern="1200">
          <a:solidFill>
            <a:schemeClr val="bg1"/>
          </a:solidFill>
          <a:effectLst/>
          <a:latin typeface="DIN Condensed" charset="0"/>
          <a:ea typeface="DIN Condensed" charset="0"/>
          <a:cs typeface="DIN Condensed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jp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10" Type="http://schemas.openxmlformats.org/officeDocument/2006/relationships/image" Target="../media/image29.tiff"/><Relationship Id="rId4" Type="http://schemas.openxmlformats.org/officeDocument/2006/relationships/image" Target="../media/image23.tiff"/><Relationship Id="rId9" Type="http://schemas.openxmlformats.org/officeDocument/2006/relationships/image" Target="../media/image2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010" y="1092201"/>
            <a:ext cx="11471564" cy="3123540"/>
          </a:xfrm>
        </p:spPr>
        <p:txBody>
          <a:bodyPr/>
          <a:lstStyle/>
          <a:p>
            <a:r>
              <a:rPr lang="en-US" sz="7200" dirty="0"/>
              <a:t>Network Requirements for </a:t>
            </a:r>
            <a:br>
              <a:rPr lang="en-US" sz="7200" dirty="0"/>
            </a:br>
            <a:r>
              <a:rPr lang="en-US" sz="7200" dirty="0"/>
              <a:t>Resource Disaggregation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25" y="5280846"/>
            <a:ext cx="11953757" cy="1286209"/>
          </a:xfrm>
        </p:spPr>
        <p:txBody>
          <a:bodyPr>
            <a:noAutofit/>
          </a:bodyPr>
          <a:lstStyle/>
          <a:p>
            <a:r>
              <a:rPr lang="en-US" sz="2400" u="sng" dirty="0"/>
              <a:t>Peter Gao</a:t>
            </a:r>
            <a:r>
              <a:rPr lang="en-US" sz="2400" dirty="0"/>
              <a:t> (Berkeley), </a:t>
            </a:r>
            <a:r>
              <a:rPr lang="en-US" sz="2400" dirty="0" err="1"/>
              <a:t>Akshay</a:t>
            </a:r>
            <a:r>
              <a:rPr lang="en-US" sz="2400" dirty="0"/>
              <a:t> Narayan (MIT), </a:t>
            </a:r>
            <a:r>
              <a:rPr lang="en-US" sz="2400" dirty="0" err="1"/>
              <a:t>Sagar</a:t>
            </a:r>
            <a:r>
              <a:rPr lang="en-US" sz="2400" dirty="0"/>
              <a:t> </a:t>
            </a:r>
            <a:r>
              <a:rPr lang="en-US" sz="2400" dirty="0" err="1"/>
              <a:t>Karandikar</a:t>
            </a:r>
            <a:r>
              <a:rPr lang="en-US" sz="2400" dirty="0"/>
              <a:t> (Berkeley), Joao </a:t>
            </a:r>
            <a:r>
              <a:rPr lang="en-US" sz="2400" dirty="0" err="1"/>
              <a:t>Carreira</a:t>
            </a:r>
            <a:r>
              <a:rPr lang="en-US" sz="2400" dirty="0"/>
              <a:t> (Berkeley),  </a:t>
            </a:r>
            <a:r>
              <a:rPr lang="en-US" sz="2400" dirty="0" err="1"/>
              <a:t>Sangjin</a:t>
            </a:r>
            <a:r>
              <a:rPr lang="en-US" sz="2400" dirty="0"/>
              <a:t> Han (Berkeley), </a:t>
            </a:r>
          </a:p>
          <a:p>
            <a:r>
              <a:rPr lang="en-US" sz="2400" dirty="0" err="1"/>
              <a:t>Rachit</a:t>
            </a:r>
            <a:r>
              <a:rPr lang="en-US" sz="2400" dirty="0"/>
              <a:t> Agarwal (Cornell), Sylvia </a:t>
            </a:r>
            <a:r>
              <a:rPr lang="en-US" sz="2400" dirty="0" err="1"/>
              <a:t>Ratnasamy</a:t>
            </a:r>
            <a:r>
              <a:rPr lang="en-US" sz="2400" dirty="0"/>
              <a:t> (Berkeley), Scott </a:t>
            </a:r>
            <a:r>
              <a:rPr lang="en-US" sz="2400" dirty="0" err="1"/>
              <a:t>Shenker</a:t>
            </a:r>
            <a:r>
              <a:rPr lang="en-US" sz="2400" dirty="0"/>
              <a:t> (Berkeley/ICSI)</a:t>
            </a:r>
          </a:p>
        </p:txBody>
      </p:sp>
    </p:spTree>
    <p:extLst>
      <p:ext uri="{BB962C8B-B14F-4D97-AF65-F5344CB8AC3E}">
        <p14:creationId xmlns:p14="http://schemas.microsoft.com/office/powerpoint/2010/main" val="183433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73" y="1524870"/>
            <a:ext cx="7835376" cy="466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Performance Degradation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32205" y="5028911"/>
            <a:ext cx="1094096" cy="461665"/>
            <a:chOff x="703675" y="4550436"/>
            <a:chExt cx="1094096" cy="461665"/>
          </a:xfrm>
        </p:grpSpPr>
        <p:sp>
          <p:nvSpPr>
            <p:cNvPr id="3" name="Oval 2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0000" y="4550436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Spark Streaming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Wordcount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79253" y="4641677"/>
            <a:ext cx="834504" cy="461665"/>
            <a:chOff x="703675" y="4592968"/>
            <a:chExt cx="834504" cy="461665"/>
          </a:xfrm>
        </p:grpSpPr>
        <p:sp>
          <p:nvSpPr>
            <p:cNvPr id="13" name="Oval 12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879" y="4592968"/>
              <a:ext cx="766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Memcached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YCSB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8957" y="4259760"/>
            <a:ext cx="614977" cy="461665"/>
            <a:chOff x="666793" y="4550436"/>
            <a:chExt cx="614977" cy="461665"/>
          </a:xfrm>
        </p:grpSpPr>
        <p:sp>
          <p:nvSpPr>
            <p:cNvPr id="16" name="Oval 15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793" y="4550436"/>
              <a:ext cx="6149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Graphlab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CF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2144" y="4139276"/>
            <a:ext cx="552303" cy="461665"/>
            <a:chOff x="703675" y="4550436"/>
            <a:chExt cx="552303" cy="461665"/>
          </a:xfrm>
        </p:grpSpPr>
        <p:sp>
          <p:nvSpPr>
            <p:cNvPr id="19" name="Oval 18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843" y="4550436"/>
              <a:ext cx="542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Hadoop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Sort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0704" y="4567246"/>
            <a:ext cx="781106" cy="461665"/>
            <a:chOff x="703675" y="4550436"/>
            <a:chExt cx="781106" cy="461665"/>
          </a:xfrm>
        </p:grpSpPr>
        <p:sp>
          <p:nvSpPr>
            <p:cNvPr id="22" name="Oval 21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101" y="4550436"/>
              <a:ext cx="699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Hadoop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Wordcount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64100" y="3134769"/>
            <a:ext cx="727638" cy="461665"/>
            <a:chOff x="703675" y="4705112"/>
            <a:chExt cx="727638" cy="461665"/>
          </a:xfrm>
        </p:grpSpPr>
        <p:sp>
          <p:nvSpPr>
            <p:cNvPr id="30" name="Oval 29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2548" y="4705112"/>
              <a:ext cx="638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Timely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Pagerank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98796" y="2616239"/>
            <a:ext cx="501005" cy="461665"/>
            <a:chOff x="703675" y="4550436"/>
            <a:chExt cx="501005" cy="461665"/>
          </a:xfrm>
        </p:grpSpPr>
        <p:sp>
          <p:nvSpPr>
            <p:cNvPr id="33" name="Oval 32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5137" y="4550436"/>
              <a:ext cx="439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HERD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YCSB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0245" y="2363822"/>
            <a:ext cx="652743" cy="461665"/>
            <a:chOff x="658538" y="4592968"/>
            <a:chExt cx="652743" cy="461665"/>
          </a:xfrm>
        </p:grpSpPr>
        <p:sp>
          <p:nvSpPr>
            <p:cNvPr id="36" name="Oval 35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8538" y="4592968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SparkSQL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BDB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16847" y="3510164"/>
            <a:ext cx="553391" cy="461665"/>
            <a:chOff x="703675" y="4713817"/>
            <a:chExt cx="553391" cy="461665"/>
          </a:xfrm>
        </p:grpSpPr>
        <p:sp>
          <p:nvSpPr>
            <p:cNvPr id="39" name="Oval 38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0271" y="4713817"/>
              <a:ext cx="466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Spark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Sort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55804" y="2143856"/>
            <a:ext cx="699680" cy="504197"/>
            <a:chOff x="673814" y="4440453"/>
            <a:chExt cx="699680" cy="504197"/>
          </a:xfrm>
        </p:grpSpPr>
        <p:sp>
          <p:nvSpPr>
            <p:cNvPr id="42" name="Oval 41"/>
            <p:cNvSpPr/>
            <p:nvPr/>
          </p:nvSpPr>
          <p:spPr>
            <a:xfrm>
              <a:off x="703675" y="4816549"/>
              <a:ext cx="127591" cy="128101"/>
            </a:xfrm>
            <a:prstGeom prst="ellipse">
              <a:avLst/>
            </a:prstGeom>
            <a:solidFill>
              <a:srgbClr val="00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814" y="4440453"/>
              <a:ext cx="699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Spark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Wordcount</a:t>
              </a:r>
              <a:endParaRPr lang="en-US" sz="12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3284" y="1096092"/>
            <a:ext cx="11968716" cy="5348177"/>
            <a:chOff x="58903" y="1181811"/>
            <a:chExt cx="11968716" cy="5348177"/>
          </a:xfrm>
        </p:grpSpPr>
        <p:sp>
          <p:nvSpPr>
            <p:cNvPr id="47" name="Rectangle 46"/>
            <p:cNvSpPr/>
            <p:nvPr/>
          </p:nvSpPr>
          <p:spPr>
            <a:xfrm>
              <a:off x="58903" y="1181811"/>
              <a:ext cx="11968716" cy="5348177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6377" y="2480689"/>
              <a:ext cx="9091660" cy="1644743"/>
            </a:xfrm>
            <a:prstGeom prst="roundRect">
              <a:avLst/>
            </a:prstGeom>
            <a:solidFill>
              <a:srgbClr val="007DD7"/>
            </a:solidFill>
            <a:ln>
              <a:solidFill>
                <a:srgbClr val="0A1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Performance degradation is correlated with application memory bandwidth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2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ft Bracket 16"/>
          <p:cNvSpPr/>
          <p:nvPr/>
        </p:nvSpPr>
        <p:spPr>
          <a:xfrm rot="16200000">
            <a:off x="4944780" y="834169"/>
            <a:ext cx="2377322" cy="5816022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0807" y="20193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0807" y="34548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0807" y="27307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807" y="41978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4375" y="4647134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79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7943" y="34548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7943" y="27307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7943" y="41978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0807" y="201311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7943" y="200041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491878" y="1282664"/>
            <a:ext cx="3611005" cy="787400"/>
          </a:xfrm>
          <a:prstGeom prst="wedgeRectCallout">
            <a:avLst>
              <a:gd name="adj1" fmla="val -58397"/>
              <a:gd name="adj2" fmla="val 64638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end-to-end latency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40Gbps </a:t>
            </a:r>
            <a:r>
              <a:rPr lang="en-US" dirty="0">
                <a:solidFill>
                  <a:srgbClr val="C00000"/>
                </a:solidFill>
                <a:latin typeface="DIN Condensed" charset="0"/>
                <a:ea typeface="DIN Condensed" charset="0"/>
                <a:cs typeface="DIN Condensed" charset="0"/>
              </a:rPr>
              <a:t>dedicated </a:t>
            </a: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link (no queueing delay)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Simulation Setting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410" y="1531626"/>
            <a:ext cx="1823696" cy="7666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DIN Condensed" charset="0"/>
                <a:ea typeface="DIN Condensed" charset="0"/>
                <a:cs typeface="DIN Condensed" charset="0"/>
              </a:rPr>
              <a:t>Special Swap Instrumentation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6485" y="1550967"/>
            <a:ext cx="1823696" cy="7666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DIN Condensed" charset="0"/>
                <a:ea typeface="DIN Condensed" charset="0"/>
                <a:cs typeface="DIN Condensed" charset="0"/>
              </a:rPr>
              <a:t>Network Simulator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16032" y="1718821"/>
            <a:ext cx="1401796" cy="430973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3570" y="1531626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Flow Trace</a:t>
            </a:r>
          </a:p>
        </p:txBody>
      </p:sp>
      <p:sp>
        <p:nvSpPr>
          <p:cNvPr id="7" name="Curved Up Arrow 6"/>
          <p:cNvSpPr/>
          <p:nvPr/>
        </p:nvSpPr>
        <p:spPr>
          <a:xfrm flipH="1">
            <a:off x="4735937" y="2446816"/>
            <a:ext cx="2998666" cy="573997"/>
          </a:xfrm>
          <a:prstGeom prst="curvedUp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475" y="3020813"/>
            <a:ext cx="256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Flow completion time distribution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82" y="3523357"/>
            <a:ext cx="6709811" cy="3298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82508" y="3456751"/>
            <a:ext cx="6879933" cy="343184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2682" y="4599898"/>
            <a:ext cx="5678610" cy="797560"/>
          </a:xfrm>
          <a:prstGeom prst="roundRect">
            <a:avLst/>
          </a:prstGeom>
          <a:solidFill>
            <a:srgbClr val="007DD7"/>
          </a:solidFill>
          <a:ln>
            <a:solidFill>
              <a:srgbClr val="0A1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Need new transport protocols</a:t>
            </a:r>
          </a:p>
        </p:txBody>
      </p:sp>
    </p:spTree>
    <p:extLst>
      <p:ext uri="{BB962C8B-B14F-4D97-AF65-F5344CB8AC3E}">
        <p14:creationId xmlns:p14="http://schemas.microsoft.com/office/powerpoint/2010/main" val="8109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Performance Degradation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6" y="4132426"/>
            <a:ext cx="10304765" cy="2365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7" y="1477000"/>
            <a:ext cx="10327106" cy="23705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34731" y="5610351"/>
            <a:ext cx="95926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715" y="5222582"/>
            <a:ext cx="252671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~5</a:t>
            </a:r>
            <a:r>
              <a:rPr lang="en-US" sz="2133" b="1" dirty="0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% degradation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844" y="2334220"/>
            <a:ext cx="766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40Gbps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network</a:t>
            </a:r>
            <a:endParaRPr lang="en-US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05" y="496402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100Gbps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7" y="1472815"/>
            <a:ext cx="10324132" cy="236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7" y="1472132"/>
            <a:ext cx="10327107" cy="23705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34731" y="2967129"/>
            <a:ext cx="95926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0475" y="2540345"/>
            <a:ext cx="16048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~5% degradation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43667" y="1762542"/>
            <a:ext cx="8818136" cy="227967"/>
            <a:chOff x="2243667" y="1762542"/>
            <a:chExt cx="8818136" cy="227967"/>
          </a:xfrm>
        </p:grpSpPr>
        <p:sp>
          <p:nvSpPr>
            <p:cNvPr id="14" name="Rectangle 13"/>
            <p:cNvSpPr/>
            <p:nvPr/>
          </p:nvSpPr>
          <p:spPr>
            <a:xfrm>
              <a:off x="2243667" y="1811867"/>
              <a:ext cx="143933" cy="14393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1468" y="1775065"/>
              <a:ext cx="2505494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40Gbps (no queueing delay)    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6066" y="1806489"/>
              <a:ext cx="143933" cy="14393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9267" y="1770733"/>
              <a:ext cx="27571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DC Scale (with queueing delay)    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27963" y="1815519"/>
              <a:ext cx="143933" cy="143933"/>
            </a:xfrm>
            <a:prstGeom prst="rect">
              <a:avLst/>
            </a:prstGeom>
            <a:solidFill>
              <a:srgbClr val="EE7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5558" y="1762542"/>
              <a:ext cx="290624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Rack Scale (with queueing delay)    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08781" y="4349064"/>
            <a:ext cx="8818136" cy="232377"/>
            <a:chOff x="2243667" y="1753800"/>
            <a:chExt cx="8818136" cy="232377"/>
          </a:xfrm>
        </p:grpSpPr>
        <p:sp>
          <p:nvSpPr>
            <p:cNvPr id="22" name="Rectangle 21"/>
            <p:cNvSpPr/>
            <p:nvPr/>
          </p:nvSpPr>
          <p:spPr>
            <a:xfrm>
              <a:off x="2243667" y="1811867"/>
              <a:ext cx="143933" cy="14393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1468" y="1753800"/>
              <a:ext cx="270426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100Gbps (no queueing delay)      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36066" y="1806489"/>
              <a:ext cx="143933" cy="14393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9267" y="1770733"/>
              <a:ext cx="27571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DC Scale (with queueing delay)    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7963" y="1815519"/>
              <a:ext cx="143933" cy="143933"/>
            </a:xfrm>
            <a:prstGeom prst="rect">
              <a:avLst/>
            </a:prstGeom>
            <a:solidFill>
              <a:srgbClr val="EE7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55558" y="1762542"/>
              <a:ext cx="290624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Rack Scale (with queueing delay)     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52844" y="1344447"/>
            <a:ext cx="11195689" cy="268393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1509823"/>
            <a:ext cx="11968716" cy="5348177"/>
            <a:chOff x="482292" y="5299347"/>
            <a:chExt cx="11968716" cy="5348177"/>
          </a:xfrm>
        </p:grpSpPr>
        <p:sp>
          <p:nvSpPr>
            <p:cNvPr id="31" name="Rectangle 30"/>
            <p:cNvSpPr/>
            <p:nvPr/>
          </p:nvSpPr>
          <p:spPr>
            <a:xfrm>
              <a:off x="482292" y="5299347"/>
              <a:ext cx="11968716" cy="5348177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20820" y="6687660"/>
              <a:ext cx="9091660" cy="1644743"/>
            </a:xfrm>
            <a:prstGeom prst="roundRect">
              <a:avLst/>
            </a:prstGeom>
            <a:solidFill>
              <a:srgbClr val="007DD7"/>
            </a:solidFill>
            <a:ln>
              <a:solidFill>
                <a:srgbClr val="0A1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100Gbps network</a:t>
              </a:r>
            </a:p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DC scale for some apps, rack scale for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Bracket 19"/>
          <p:cNvSpPr/>
          <p:nvPr/>
        </p:nvSpPr>
        <p:spPr>
          <a:xfrm rot="16200000">
            <a:off x="4944780" y="834169"/>
            <a:ext cx="2377322" cy="5816022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0807" y="20193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0807" y="34548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0807" y="27307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807" y="41978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4375" y="4647134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79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7943" y="34548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7943" y="27307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7943" y="41978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734698" y="1397000"/>
            <a:ext cx="2453502" cy="622300"/>
          </a:xfrm>
          <a:prstGeom prst="wedgeRectCallout">
            <a:avLst>
              <a:gd name="adj1" fmla="val -65787"/>
              <a:gd name="adj2" fmla="val 6733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end-to-end latency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40Gbps </a:t>
            </a:r>
            <a:r>
              <a:rPr lang="en-US" dirty="0">
                <a:solidFill>
                  <a:srgbClr val="C00000"/>
                </a:solidFill>
                <a:latin typeface="DIN Condensed" charset="0"/>
                <a:ea typeface="DIN Condensed" charset="0"/>
                <a:cs typeface="DIN Condensed" charset="0"/>
              </a:rPr>
              <a:t>dedicated </a:t>
            </a: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0807" y="2734928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87943" y="2730730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734698" y="2375225"/>
            <a:ext cx="2453502" cy="638661"/>
          </a:xfrm>
          <a:prstGeom prst="wedgeRectCallout">
            <a:avLst>
              <a:gd name="adj1" fmla="val -65787"/>
              <a:gd name="adj2" fmla="val 6733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Efficient 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100Gbps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DD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300" y="2997200"/>
            <a:ext cx="4702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Is 100Gbps/3us achievable?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end-to-end latency within a rack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207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95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cxnSp>
        <p:nvCxnSpPr>
          <p:cNvPr id="13" name="Elbow Connector 12"/>
          <p:cNvCxnSpPr>
            <a:stCxn id="8" idx="2"/>
            <a:endCxn id="9" idx="2"/>
          </p:cNvCxnSpPr>
          <p:nvPr/>
        </p:nvCxnSpPr>
        <p:spPr>
          <a:xfrm rot="16200000" flipH="1">
            <a:off x="6055498" y="-1806745"/>
            <a:ext cx="12700" cy="8657336"/>
          </a:xfrm>
          <a:prstGeom prst="bentConnector3">
            <a:avLst>
              <a:gd name="adj1" fmla="val 510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8829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9500" y="28829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2882900"/>
            <a:ext cx="10922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0.8us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4000" y="2882900"/>
            <a:ext cx="3073400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2us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7400" y="2876550"/>
            <a:ext cx="2844800" cy="520700"/>
          </a:xfrm>
          <a:prstGeom prst="rect">
            <a:avLst/>
          </a:prstGeom>
          <a:solidFill>
            <a:srgbClr val="081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1.9us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813050" y="1829286"/>
            <a:ext cx="857250" cy="331659"/>
          </a:xfrm>
          <a:prstGeom prst="borderCallout1">
            <a:avLst>
              <a:gd name="adj1" fmla="val 104699"/>
              <a:gd name="adj2" fmla="val 10586"/>
              <a:gd name="adj3" fmla="val 311451"/>
              <a:gd name="adj4" fmla="val -62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Propagation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31896" y="1829286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2"/>
              <a:gd name="adj4" fmla="val -1348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Transmission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5163795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1689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6399641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812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  Copying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7643384" y="1829285"/>
            <a:ext cx="970303" cy="331659"/>
          </a:xfrm>
          <a:prstGeom prst="borderCallout1">
            <a:avLst>
              <a:gd name="adj1" fmla="val 100870"/>
              <a:gd name="adj2" fmla="val 48543"/>
              <a:gd name="adj3" fmla="val 303792"/>
              <a:gd name="adj4" fmla="val 902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2876550"/>
            <a:ext cx="4381500" cy="527050"/>
          </a:xfrm>
          <a:prstGeom prst="rect">
            <a:avLst/>
          </a:prstGeom>
          <a:solidFill>
            <a:schemeClr val="tx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615" y="6175654"/>
            <a:ext cx="619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*Numbers estimated optimistically based on existing hardware</a:t>
            </a:r>
          </a:p>
        </p:txBody>
      </p:sp>
    </p:spTree>
    <p:extLst>
      <p:ext uri="{BB962C8B-B14F-4D97-AF65-F5344CB8AC3E}">
        <p14:creationId xmlns:p14="http://schemas.microsoft.com/office/powerpoint/2010/main" val="17247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end-to-end latency within a rack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207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95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cxnSp>
        <p:nvCxnSpPr>
          <p:cNvPr id="13" name="Elbow Connector 12"/>
          <p:cNvCxnSpPr>
            <a:stCxn id="8" idx="2"/>
            <a:endCxn id="9" idx="2"/>
          </p:cNvCxnSpPr>
          <p:nvPr/>
        </p:nvCxnSpPr>
        <p:spPr>
          <a:xfrm rot="16200000" flipH="1">
            <a:off x="6055498" y="-1806745"/>
            <a:ext cx="12700" cy="8657336"/>
          </a:xfrm>
          <a:prstGeom prst="bentConnector3">
            <a:avLst>
              <a:gd name="adj1" fmla="val 510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8829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9500" y="28829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2882900"/>
            <a:ext cx="10922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0.8us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4000" y="2882900"/>
            <a:ext cx="3073400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2us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7400" y="2876550"/>
            <a:ext cx="2844800" cy="520700"/>
          </a:xfrm>
          <a:prstGeom prst="rect">
            <a:avLst/>
          </a:prstGeom>
          <a:solidFill>
            <a:srgbClr val="081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1.9us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813050" y="1829286"/>
            <a:ext cx="857250" cy="331659"/>
          </a:xfrm>
          <a:prstGeom prst="borderCallout1">
            <a:avLst>
              <a:gd name="adj1" fmla="val 104699"/>
              <a:gd name="adj2" fmla="val 10586"/>
              <a:gd name="adj3" fmla="val 311451"/>
              <a:gd name="adj4" fmla="val -62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Propagation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31896" y="1829286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2"/>
              <a:gd name="adj4" fmla="val -1348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Transmission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5163795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1689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6399641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812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  Copying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643384" y="1829285"/>
            <a:ext cx="970303" cy="331659"/>
          </a:xfrm>
          <a:prstGeom prst="borderCallout1">
            <a:avLst>
              <a:gd name="adj1" fmla="val 100870"/>
              <a:gd name="adj2" fmla="val 48543"/>
              <a:gd name="adj3" fmla="val 303792"/>
              <a:gd name="adj4" fmla="val 902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2876550"/>
            <a:ext cx="4381500" cy="520700"/>
          </a:xfrm>
          <a:prstGeom prst="rect">
            <a:avLst/>
          </a:prstGeom>
          <a:solidFill>
            <a:schemeClr val="tx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Target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2207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59543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cxnSp>
        <p:nvCxnSpPr>
          <p:cNvPr id="30" name="Elbow Connector 29"/>
          <p:cNvCxnSpPr>
            <a:stCxn id="34" idx="2"/>
            <a:endCxn id="35" idx="2"/>
          </p:cNvCxnSpPr>
          <p:nvPr/>
        </p:nvCxnSpPr>
        <p:spPr>
          <a:xfrm rot="16200000" flipH="1">
            <a:off x="6055498" y="758655"/>
            <a:ext cx="12700" cy="8657336"/>
          </a:xfrm>
          <a:prstGeom prst="bentConnector3">
            <a:avLst>
              <a:gd name="adj1" fmla="val 494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09800" y="54483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49500" y="54483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71800" y="5448300"/>
            <a:ext cx="10922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0.8us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2813050" y="4394686"/>
            <a:ext cx="857250" cy="331659"/>
          </a:xfrm>
          <a:prstGeom prst="borderCallout1">
            <a:avLst>
              <a:gd name="adj1" fmla="val 104699"/>
              <a:gd name="adj2" fmla="val 10586"/>
              <a:gd name="adj3" fmla="val 311451"/>
              <a:gd name="adj4" fmla="val -62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Propagation</a:t>
            </a:r>
          </a:p>
        </p:txBody>
      </p:sp>
      <p:sp>
        <p:nvSpPr>
          <p:cNvPr id="37" name="Line Callout 1 36"/>
          <p:cNvSpPr/>
          <p:nvPr/>
        </p:nvSpPr>
        <p:spPr>
          <a:xfrm>
            <a:off x="3931896" y="4394686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2"/>
              <a:gd name="adj4" fmla="val -1348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Transmission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8" name="Line Callout 1 37"/>
          <p:cNvSpPr/>
          <p:nvPr/>
        </p:nvSpPr>
        <p:spPr>
          <a:xfrm>
            <a:off x="5163795" y="43946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1689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4000" y="4388336"/>
            <a:ext cx="5918200" cy="1580664"/>
            <a:chOff x="4064000" y="4388336"/>
            <a:chExt cx="5918200" cy="1580664"/>
          </a:xfrm>
        </p:grpSpPr>
        <p:sp>
          <p:nvSpPr>
            <p:cNvPr id="34" name="Rectangle 33"/>
            <p:cNvSpPr/>
            <p:nvPr/>
          </p:nvSpPr>
          <p:spPr>
            <a:xfrm>
              <a:off x="4064000" y="5448300"/>
              <a:ext cx="3073400" cy="5207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DIN Condensed" charset="0"/>
                  <a:ea typeface="DIN Condensed" charset="0"/>
                  <a:cs typeface="DIN Condensed" charset="0"/>
                </a:rPr>
                <a:t>2us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37400" y="5441950"/>
              <a:ext cx="2844800" cy="520700"/>
            </a:xfrm>
            <a:prstGeom prst="rect">
              <a:avLst/>
            </a:prstGeom>
            <a:solidFill>
              <a:srgbClr val="081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DIN Condensed" charset="0"/>
                  <a:ea typeface="DIN Condensed" charset="0"/>
                  <a:cs typeface="DIN Condensed" charset="0"/>
                </a:rPr>
                <a:t>1.9us</a:t>
              </a:r>
            </a:p>
          </p:txBody>
        </p:sp>
        <p:sp>
          <p:nvSpPr>
            <p:cNvPr id="39" name="Line Callout 1 38"/>
            <p:cNvSpPr/>
            <p:nvPr/>
          </p:nvSpPr>
          <p:spPr>
            <a:xfrm>
              <a:off x="6399641" y="4394685"/>
              <a:ext cx="970303" cy="331659"/>
            </a:xfrm>
            <a:prstGeom prst="borderCallout1">
              <a:avLst>
                <a:gd name="adj1" fmla="val 104699"/>
                <a:gd name="adj2" fmla="val 10586"/>
                <a:gd name="adj3" fmla="val 307621"/>
                <a:gd name="adj4" fmla="val -81227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Data  Copying</a:t>
              </a:r>
            </a:p>
          </p:txBody>
        </p:sp>
        <p:sp>
          <p:nvSpPr>
            <p:cNvPr id="40" name="Line Callout 1 39"/>
            <p:cNvSpPr/>
            <p:nvPr/>
          </p:nvSpPr>
          <p:spPr>
            <a:xfrm>
              <a:off x="8544548" y="4388336"/>
              <a:ext cx="970303" cy="331659"/>
            </a:xfrm>
            <a:prstGeom prst="borderCallout1">
              <a:avLst>
                <a:gd name="adj1" fmla="val 100870"/>
                <a:gd name="adj2" fmla="val 48543"/>
                <a:gd name="adj3" fmla="val 299963"/>
                <a:gd name="adj4" fmla="val -2695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OS</a:t>
              </a:r>
            </a:p>
          </p:txBody>
        </p:sp>
      </p:grpSp>
      <p:sp>
        <p:nvSpPr>
          <p:cNvPr id="41" name="Line Callout 1 40"/>
          <p:cNvSpPr/>
          <p:nvPr/>
        </p:nvSpPr>
        <p:spPr>
          <a:xfrm>
            <a:off x="4092429" y="4388336"/>
            <a:ext cx="1282698" cy="338008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619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Cut-through Switch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1800" y="5444381"/>
            <a:ext cx="6096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0.48us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1615" y="6175654"/>
            <a:ext cx="619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*Numbers estimated optimistically based on existing hardware</a:t>
            </a:r>
          </a:p>
        </p:txBody>
      </p:sp>
    </p:spTree>
    <p:extLst>
      <p:ext uri="{BB962C8B-B14F-4D97-AF65-F5344CB8AC3E}">
        <p14:creationId xmlns:p14="http://schemas.microsoft.com/office/powerpoint/2010/main" val="1202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3958 -2.59259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1" grpId="1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Elbow Connector 42"/>
          <p:cNvCxnSpPr/>
          <p:nvPr/>
        </p:nvCxnSpPr>
        <p:spPr>
          <a:xfrm rot="16200000" flipH="1">
            <a:off x="6055498" y="758655"/>
            <a:ext cx="12700" cy="8657336"/>
          </a:xfrm>
          <a:prstGeom prst="bentConnector3">
            <a:avLst>
              <a:gd name="adj1" fmla="val 494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end-to-end latency within a rack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207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95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cxnSp>
        <p:nvCxnSpPr>
          <p:cNvPr id="13" name="Elbow Connector 12"/>
          <p:cNvCxnSpPr>
            <a:stCxn id="8" idx="2"/>
            <a:endCxn id="9" idx="2"/>
          </p:cNvCxnSpPr>
          <p:nvPr/>
        </p:nvCxnSpPr>
        <p:spPr>
          <a:xfrm rot="16200000" flipH="1">
            <a:off x="6055498" y="-1806745"/>
            <a:ext cx="12700" cy="8657336"/>
          </a:xfrm>
          <a:prstGeom prst="bentConnector3">
            <a:avLst>
              <a:gd name="adj1" fmla="val 510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8829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9500" y="28829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2882900"/>
            <a:ext cx="10922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0.8us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4000" y="2882900"/>
            <a:ext cx="3073400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2us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7400" y="2876550"/>
            <a:ext cx="2844800" cy="520700"/>
          </a:xfrm>
          <a:prstGeom prst="rect">
            <a:avLst/>
          </a:prstGeom>
          <a:solidFill>
            <a:srgbClr val="081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1.9us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813050" y="1829286"/>
            <a:ext cx="857250" cy="331659"/>
          </a:xfrm>
          <a:prstGeom prst="borderCallout1">
            <a:avLst>
              <a:gd name="adj1" fmla="val 104699"/>
              <a:gd name="adj2" fmla="val 10586"/>
              <a:gd name="adj3" fmla="val 311451"/>
              <a:gd name="adj4" fmla="val -62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Propagation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31896" y="1829286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2"/>
              <a:gd name="adj4" fmla="val -1348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Transmission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5163795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1689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6399641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812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  Copying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643384" y="1829285"/>
            <a:ext cx="970303" cy="331659"/>
          </a:xfrm>
          <a:prstGeom prst="borderCallout1">
            <a:avLst>
              <a:gd name="adj1" fmla="val 100870"/>
              <a:gd name="adj2" fmla="val 48543"/>
              <a:gd name="adj3" fmla="val 303792"/>
              <a:gd name="adj4" fmla="val 902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2876550"/>
            <a:ext cx="4381500" cy="520700"/>
          </a:xfrm>
          <a:prstGeom prst="rect">
            <a:avLst/>
          </a:prstGeom>
          <a:solidFill>
            <a:schemeClr val="tx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Target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2207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59543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9800" y="54483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49500" y="54483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1400" y="5448300"/>
            <a:ext cx="3073400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2us</a:t>
            </a:r>
          </a:p>
        </p:txBody>
      </p:sp>
      <p:sp>
        <p:nvSpPr>
          <p:cNvPr id="39" name="Line Callout 1 38"/>
          <p:cNvSpPr/>
          <p:nvPr/>
        </p:nvSpPr>
        <p:spPr>
          <a:xfrm>
            <a:off x="5917041" y="43946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812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  Copying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71800" y="5444381"/>
            <a:ext cx="6096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0.48us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4092429" y="4388336"/>
            <a:ext cx="1282698" cy="338008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619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Cut-through Switch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5" name="Line Callout 1 44"/>
          <p:cNvSpPr/>
          <p:nvPr/>
        </p:nvSpPr>
        <p:spPr>
          <a:xfrm>
            <a:off x="5429338" y="4394685"/>
            <a:ext cx="1060362" cy="331659"/>
          </a:xfrm>
          <a:prstGeom prst="borderCallout1">
            <a:avLst>
              <a:gd name="adj1" fmla="val 104699"/>
              <a:gd name="adj2" fmla="val 10586"/>
              <a:gd name="adj3" fmla="val 311450"/>
              <a:gd name="adj4" fmla="val -11787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 Integration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1399" y="5453162"/>
            <a:ext cx="1582395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</a:t>
            </a:r>
            <a:r>
              <a:rPr lang="en-US" sz="1600">
                <a:latin typeface="DIN Condensed" charset="0"/>
                <a:ea typeface="DIN Condensed" charset="0"/>
                <a:cs typeface="DIN Condensed" charset="0"/>
              </a:rPr>
              <a:t>us</a:t>
            </a:r>
            <a:endParaRPr lang="en-US" sz="16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4800" y="4388336"/>
            <a:ext cx="2844800" cy="1574314"/>
            <a:chOff x="6654800" y="4388336"/>
            <a:chExt cx="2844800" cy="1574314"/>
          </a:xfrm>
        </p:grpSpPr>
        <p:sp>
          <p:nvSpPr>
            <p:cNvPr id="35" name="Rectangle 34"/>
            <p:cNvSpPr/>
            <p:nvPr/>
          </p:nvSpPr>
          <p:spPr>
            <a:xfrm>
              <a:off x="6654800" y="5441950"/>
              <a:ext cx="2844800" cy="520700"/>
            </a:xfrm>
            <a:prstGeom prst="rect">
              <a:avLst/>
            </a:prstGeom>
            <a:solidFill>
              <a:srgbClr val="081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DIN Condensed" charset="0"/>
                  <a:ea typeface="DIN Condensed" charset="0"/>
                  <a:cs typeface="DIN Condensed" charset="0"/>
                </a:rPr>
                <a:t>1.9us</a:t>
              </a:r>
            </a:p>
          </p:txBody>
        </p:sp>
        <p:sp>
          <p:nvSpPr>
            <p:cNvPr id="47" name="Line Callout 1 46"/>
            <p:cNvSpPr/>
            <p:nvPr/>
          </p:nvSpPr>
          <p:spPr>
            <a:xfrm>
              <a:off x="8074648" y="4388336"/>
              <a:ext cx="970303" cy="331659"/>
            </a:xfrm>
            <a:prstGeom prst="borderCallout1">
              <a:avLst>
                <a:gd name="adj1" fmla="val 100870"/>
                <a:gd name="adj2" fmla="val 48543"/>
                <a:gd name="adj3" fmla="val 299963"/>
                <a:gd name="adj4" fmla="val -2695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OS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615" y="6175654"/>
            <a:ext cx="619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*Numbers estimated optimistically based on existing hardware</a:t>
            </a:r>
          </a:p>
        </p:txBody>
      </p:sp>
    </p:spTree>
    <p:extLst>
      <p:ext uri="{BB962C8B-B14F-4D97-AF65-F5344CB8AC3E}">
        <p14:creationId xmlns:p14="http://schemas.microsoft.com/office/powerpoint/2010/main" val="985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12187 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Elbow Connector 42"/>
          <p:cNvCxnSpPr/>
          <p:nvPr/>
        </p:nvCxnSpPr>
        <p:spPr>
          <a:xfrm rot="16200000" flipH="1">
            <a:off x="6055498" y="758655"/>
            <a:ext cx="12700" cy="8657336"/>
          </a:xfrm>
          <a:prstGeom prst="bentConnector3">
            <a:avLst>
              <a:gd name="adj1" fmla="val 494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end-to-end latency within a rack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207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9543" y="20066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cxnSp>
        <p:nvCxnSpPr>
          <p:cNvPr id="13" name="Elbow Connector 12"/>
          <p:cNvCxnSpPr>
            <a:stCxn id="8" idx="2"/>
            <a:endCxn id="9" idx="2"/>
          </p:cNvCxnSpPr>
          <p:nvPr/>
        </p:nvCxnSpPr>
        <p:spPr>
          <a:xfrm rot="16200000" flipH="1">
            <a:off x="6055498" y="-1806745"/>
            <a:ext cx="12700" cy="8657336"/>
          </a:xfrm>
          <a:prstGeom prst="bentConnector3">
            <a:avLst>
              <a:gd name="adj1" fmla="val 5100000"/>
            </a:avLst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8829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9500" y="28829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2882900"/>
            <a:ext cx="10922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0.8us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4000" y="2882900"/>
            <a:ext cx="3073400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2us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37400" y="2876550"/>
            <a:ext cx="2844800" cy="520700"/>
          </a:xfrm>
          <a:prstGeom prst="rect">
            <a:avLst/>
          </a:prstGeom>
          <a:solidFill>
            <a:srgbClr val="081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1.9us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813050" y="1829286"/>
            <a:ext cx="857250" cy="331659"/>
          </a:xfrm>
          <a:prstGeom prst="borderCallout1">
            <a:avLst>
              <a:gd name="adj1" fmla="val 104699"/>
              <a:gd name="adj2" fmla="val 10586"/>
              <a:gd name="adj3" fmla="val 311451"/>
              <a:gd name="adj4" fmla="val -62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Propagation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31896" y="1829286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2"/>
              <a:gd name="adj4" fmla="val -1348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Transmission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5163795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1689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6399641" y="1829285"/>
            <a:ext cx="970303" cy="331659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8122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  Copying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643384" y="1829285"/>
            <a:ext cx="970303" cy="331659"/>
          </a:xfrm>
          <a:prstGeom prst="borderCallout1">
            <a:avLst>
              <a:gd name="adj1" fmla="val 100870"/>
              <a:gd name="adj2" fmla="val 48543"/>
              <a:gd name="adj3" fmla="val 303792"/>
              <a:gd name="adj4" fmla="val 902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2876550"/>
            <a:ext cx="4381500" cy="520700"/>
          </a:xfrm>
          <a:prstGeom prst="rect">
            <a:avLst/>
          </a:prstGeom>
          <a:solidFill>
            <a:schemeClr val="tx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Target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2207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59543" y="4572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9800" y="5448300"/>
            <a:ext cx="139700" cy="520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49500" y="5448300"/>
            <a:ext cx="62230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0.32us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71800" y="5444381"/>
            <a:ext cx="609600" cy="520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0.48us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4092429" y="4388336"/>
            <a:ext cx="1282698" cy="338008"/>
          </a:xfrm>
          <a:prstGeom prst="borderCallout1">
            <a:avLst>
              <a:gd name="adj1" fmla="val 104699"/>
              <a:gd name="adj2" fmla="val 10586"/>
              <a:gd name="adj3" fmla="val 307621"/>
              <a:gd name="adj4" fmla="val -6199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Cut-through Switch</a:t>
            </a:r>
          </a:p>
        </p:txBody>
      </p:sp>
      <p:sp>
        <p:nvSpPr>
          <p:cNvPr id="45" name="Line Callout 1 44"/>
          <p:cNvSpPr/>
          <p:nvPr/>
        </p:nvSpPr>
        <p:spPr>
          <a:xfrm>
            <a:off x="5429338" y="4394685"/>
            <a:ext cx="1060362" cy="331659"/>
          </a:xfrm>
          <a:prstGeom prst="borderCallout1">
            <a:avLst>
              <a:gd name="adj1" fmla="val 104699"/>
              <a:gd name="adj2" fmla="val 10586"/>
              <a:gd name="adj3" fmla="val 311450"/>
              <a:gd name="adj4" fmla="val -11787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 Integration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1399" y="5453162"/>
            <a:ext cx="1582395" cy="520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DIN Condensed" charset="0"/>
                <a:ea typeface="DIN Condensed" charset="0"/>
                <a:cs typeface="DIN Condensed" charset="0"/>
              </a:rPr>
              <a:t>1</a:t>
            </a:r>
            <a:r>
              <a:rPr lang="en-US" sz="1600">
                <a:latin typeface="DIN Condensed" charset="0"/>
                <a:ea typeface="DIN Condensed" charset="0"/>
                <a:cs typeface="DIN Condensed" charset="0"/>
              </a:rPr>
              <a:t>us</a:t>
            </a:r>
            <a:endParaRPr lang="en-US" sz="16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68900" y="4388336"/>
            <a:ext cx="2844800" cy="1574314"/>
            <a:chOff x="6654800" y="4388336"/>
            <a:chExt cx="2844800" cy="1574314"/>
          </a:xfrm>
        </p:grpSpPr>
        <p:sp>
          <p:nvSpPr>
            <p:cNvPr id="35" name="Rectangle 34"/>
            <p:cNvSpPr/>
            <p:nvPr/>
          </p:nvSpPr>
          <p:spPr>
            <a:xfrm>
              <a:off x="6654800" y="5441950"/>
              <a:ext cx="2844800" cy="520700"/>
            </a:xfrm>
            <a:prstGeom prst="rect">
              <a:avLst/>
            </a:prstGeom>
            <a:solidFill>
              <a:srgbClr val="081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DIN Condensed" charset="0"/>
                  <a:ea typeface="DIN Condensed" charset="0"/>
                  <a:cs typeface="DIN Condensed" charset="0"/>
                </a:rPr>
                <a:t>1.9us</a:t>
              </a:r>
            </a:p>
          </p:txBody>
        </p:sp>
        <p:sp>
          <p:nvSpPr>
            <p:cNvPr id="47" name="Line Callout 1 46"/>
            <p:cNvSpPr/>
            <p:nvPr/>
          </p:nvSpPr>
          <p:spPr>
            <a:xfrm>
              <a:off x="8074648" y="4388336"/>
              <a:ext cx="970303" cy="331659"/>
            </a:xfrm>
            <a:prstGeom prst="borderCallout1">
              <a:avLst>
                <a:gd name="adj1" fmla="val 100870"/>
                <a:gd name="adj2" fmla="val 48543"/>
                <a:gd name="adj3" fmla="val 299963"/>
                <a:gd name="adj4" fmla="val -2695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OS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57976" y="4388336"/>
            <a:ext cx="809360" cy="326243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bIns="64008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Use RDMA</a:t>
            </a:r>
            <a:endParaRPr lang="en-US" sz="1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56349" y="5451674"/>
            <a:ext cx="139551" cy="520700"/>
          </a:xfrm>
          <a:prstGeom prst="rect">
            <a:avLst/>
          </a:prstGeom>
          <a:solidFill>
            <a:srgbClr val="081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09800" y="5441950"/>
            <a:ext cx="4381500" cy="527050"/>
          </a:xfrm>
          <a:prstGeom prst="rect">
            <a:avLst/>
          </a:prstGeom>
          <a:solidFill>
            <a:schemeClr val="tx1">
              <a:lumMod val="8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615" y="6175654"/>
            <a:ext cx="619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*Numbers estimated optimistically based on existing hardware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9146" y="1203076"/>
            <a:ext cx="11968716" cy="5348177"/>
            <a:chOff x="58903" y="1181811"/>
            <a:chExt cx="11968716" cy="5348177"/>
          </a:xfrm>
        </p:grpSpPr>
        <p:sp>
          <p:nvSpPr>
            <p:cNvPr id="49" name="Rectangle 48"/>
            <p:cNvSpPr/>
            <p:nvPr/>
          </p:nvSpPr>
          <p:spPr>
            <a:xfrm>
              <a:off x="58903" y="1181811"/>
              <a:ext cx="11968716" cy="5348177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879822" y="3009630"/>
              <a:ext cx="8654902" cy="1115802"/>
            </a:xfrm>
            <a:prstGeom prst="roundRect">
              <a:avLst/>
            </a:prstGeom>
            <a:solidFill>
              <a:srgbClr val="007DD7"/>
            </a:solidFill>
            <a:ln>
              <a:solidFill>
                <a:srgbClr val="0A1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Feasible to meet target across </a:t>
              </a:r>
              <a:r>
                <a:rPr lang="en-US" sz="440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the datacenter?</a:t>
              </a:r>
              <a:endParaRPr lang="en-US" sz="44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4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/>
        </p:nvCxnSpPr>
        <p:spPr>
          <a:xfrm rot="16200000" flipH="1">
            <a:off x="8482373" y="2733038"/>
            <a:ext cx="630936" cy="27432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9371539" y="2584536"/>
            <a:ext cx="544246" cy="484632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10427671" y="2589108"/>
            <a:ext cx="699694" cy="32004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lbow Connector 10"/>
          <p:cNvCxnSpPr/>
          <p:nvPr/>
        </p:nvCxnSpPr>
        <p:spPr>
          <a:xfrm rot="5400000">
            <a:off x="10964969" y="2609594"/>
            <a:ext cx="832104" cy="32004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Elbow Connector 11"/>
          <p:cNvCxnSpPr/>
          <p:nvPr/>
        </p:nvCxnSpPr>
        <p:spPr>
          <a:xfrm>
            <a:off x="6621569" y="3414266"/>
            <a:ext cx="969264" cy="137160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Elbow Connector 12"/>
          <p:cNvCxnSpPr/>
          <p:nvPr/>
        </p:nvCxnSpPr>
        <p:spPr>
          <a:xfrm>
            <a:off x="6676433" y="4200650"/>
            <a:ext cx="548640" cy="15544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7555088" y="4753632"/>
            <a:ext cx="565271" cy="493776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8453187" y="4883636"/>
            <a:ext cx="479000" cy="32003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Elbow Connector 15"/>
          <p:cNvCxnSpPr/>
          <p:nvPr/>
        </p:nvCxnSpPr>
        <p:spPr>
          <a:xfrm rot="5400000" flipH="1" flipV="1">
            <a:off x="9766793" y="4994210"/>
            <a:ext cx="476112" cy="237744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Elbow Connector 16"/>
          <p:cNvCxnSpPr/>
          <p:nvPr/>
        </p:nvCxnSpPr>
        <p:spPr>
          <a:xfrm rot="16200000" flipV="1">
            <a:off x="10556903" y="4879063"/>
            <a:ext cx="633255" cy="310896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8609" y="1343464"/>
            <a:ext cx="4111514" cy="586777"/>
          </a:xfrm>
          <a:ln w="25400">
            <a:solidFill>
              <a:srgbClr val="081165"/>
            </a:solidFill>
          </a:ln>
        </p:spPr>
        <p:txBody>
          <a:bodyPr/>
          <a:lstStyle/>
          <a:p>
            <a:r>
              <a:rPr lang="en-US" sz="2800" dirty="0"/>
              <a:t>Current Datacenter: Server-Centric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759047" y="1325564"/>
            <a:ext cx="4099057" cy="585769"/>
          </a:xfrm>
          <a:ln w="25400">
            <a:solidFill>
              <a:srgbClr val="081165"/>
            </a:solidFill>
          </a:ln>
        </p:spPr>
        <p:txBody>
          <a:bodyPr/>
          <a:lstStyle/>
          <a:p>
            <a:r>
              <a:rPr lang="en-US" sz="2800" dirty="0"/>
              <a:t>Future datacenter: Disaggregated?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Datacenters</a:t>
            </a:r>
          </a:p>
        </p:txBody>
      </p:sp>
      <p:sp>
        <p:nvSpPr>
          <p:cNvPr id="18" name="Cloud 17"/>
          <p:cNvSpPr/>
          <p:nvPr/>
        </p:nvSpPr>
        <p:spPr>
          <a:xfrm>
            <a:off x="7127629" y="3098975"/>
            <a:ext cx="4844288" cy="1840992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9049" y="2378406"/>
            <a:ext cx="4942953" cy="3322080"/>
            <a:chOff x="633428" y="4447799"/>
            <a:chExt cx="4942953" cy="3322080"/>
          </a:xfrm>
        </p:grpSpPr>
        <p:pic>
          <p:nvPicPr>
            <p:cNvPr id="20" name="Picture 2" descr="https://cdn1.iconfinder.com/data/icons/hardware-2/24/CPU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0583" y="7206387"/>
              <a:ext cx="380103" cy="3801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cdns2.freepik.com/free-photo/_318-355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07500" y="7174734"/>
              <a:ext cx="416033" cy="4160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cdn0.iconfinder.com/data/icons/computers-pack/512/15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316" y="7257219"/>
              <a:ext cx="380163" cy="3801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833144" y="6996958"/>
              <a:ext cx="178331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070634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513748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14511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547281" y="6471658"/>
              <a:ext cx="315804" cy="377713"/>
              <a:chOff x="4854702" y="3491753"/>
              <a:chExt cx="470333" cy="56253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854702" y="3563471"/>
                <a:ext cx="47033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5316171" y="3491753"/>
                <a:ext cx="2332" cy="7171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4968688" y="3563471"/>
                <a:ext cx="275665" cy="490817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922969" y="3653501"/>
                <a:ext cx="45719" cy="274988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20724" y="3961524"/>
                <a:ext cx="45719" cy="65831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5082674" y="3717329"/>
                <a:ext cx="102854" cy="109911"/>
                <a:chOff x="5996253" y="3760282"/>
                <a:chExt cx="184672" cy="197343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023267" y="3760282"/>
                  <a:ext cx="130644" cy="19734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840">
                    <a:latin typeface="Helvetica Light" charset="0"/>
                    <a:ea typeface="Helvetica Light" charset="0"/>
                    <a:cs typeface="Helvetica Light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996253" y="3789416"/>
                  <a:ext cx="184672" cy="13907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840">
                    <a:latin typeface="Helvetica Light" charset="0"/>
                    <a:ea typeface="Helvetica Light" charset="0"/>
                    <a:cs typeface="Helvetica Light" charset="0"/>
                  </a:endParaRPr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 flipH="1" flipV="1">
              <a:off x="1716364" y="6849371"/>
              <a:ext cx="10144" cy="1475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33428" y="6414416"/>
              <a:ext cx="2216948" cy="13554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cxnSp>
          <p:nvCxnSpPr>
            <p:cNvPr id="30" name="Curved Connector 29"/>
            <p:cNvCxnSpPr/>
            <p:nvPr/>
          </p:nvCxnSpPr>
          <p:spPr>
            <a:xfrm rot="5400000" flipH="1" flipV="1">
              <a:off x="1675311" y="6179498"/>
              <a:ext cx="382717" cy="28701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16200000" flipV="1">
              <a:off x="3941671" y="6167493"/>
              <a:ext cx="443361" cy="253029"/>
            </a:xfrm>
            <a:prstGeom prst="curvedConnector3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74697" y="6919039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24739" y="6922701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18305" y="6922941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5" name="Cloud 34"/>
            <p:cNvSpPr/>
            <p:nvPr/>
          </p:nvSpPr>
          <p:spPr>
            <a:xfrm>
              <a:off x="732093" y="4447799"/>
              <a:ext cx="4844288" cy="1840992"/>
            </a:xfrm>
            <a:prstGeom prst="cloud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 dirty="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89993" y="7251935"/>
              <a:ext cx="553207" cy="31803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</a:rPr>
                <a:t>GPU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2478926" y="6974356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382990" y="6919039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pic>
          <p:nvPicPr>
            <p:cNvPr id="39" name="Picture 2" descr="https://cdn1.iconfinder.com/data/icons/hardware-2/24/CPU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4709" y="7206387"/>
              <a:ext cx="380103" cy="3801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cdns2.freepik.com/free-photo/_318-355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71626" y="7174734"/>
              <a:ext cx="416033" cy="4160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s://cdn0.iconfinder.com/data/icons/computers-pack/512/15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442" y="7257219"/>
              <a:ext cx="380163" cy="3801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3397270" y="6996958"/>
              <a:ext cx="178331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634760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077874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478637" y="6996958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111407" y="6471658"/>
              <a:ext cx="315804" cy="377713"/>
              <a:chOff x="4854702" y="3491753"/>
              <a:chExt cx="470333" cy="56253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4854702" y="3563471"/>
                <a:ext cx="47033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316171" y="3491753"/>
                <a:ext cx="2332" cy="7171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4968688" y="3563471"/>
                <a:ext cx="275665" cy="490817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922969" y="3653501"/>
                <a:ext cx="45719" cy="274988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20724" y="3961524"/>
                <a:ext cx="45719" cy="65831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082674" y="3717329"/>
                <a:ext cx="102854" cy="109911"/>
                <a:chOff x="5996253" y="3760282"/>
                <a:chExt cx="184672" cy="19734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023267" y="3760282"/>
                  <a:ext cx="130644" cy="19734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840">
                    <a:latin typeface="Helvetica Light" charset="0"/>
                    <a:ea typeface="Helvetica Light" charset="0"/>
                    <a:cs typeface="Helvetica Light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996253" y="3789416"/>
                  <a:ext cx="184672" cy="13907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840">
                    <a:latin typeface="Helvetica Light" charset="0"/>
                    <a:ea typeface="Helvetica Light" charset="0"/>
                    <a:cs typeface="Helvetica Light" charset="0"/>
                  </a:endParaRPr>
                </a:p>
              </p:txBody>
            </p:sp>
          </p:grpSp>
        </p:grpSp>
        <p:cxnSp>
          <p:nvCxnSpPr>
            <p:cNvPr id="47" name="Straight Connector 46"/>
            <p:cNvCxnSpPr/>
            <p:nvPr/>
          </p:nvCxnSpPr>
          <p:spPr>
            <a:xfrm flipH="1" flipV="1">
              <a:off x="4280490" y="6849371"/>
              <a:ext cx="10144" cy="1475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97554" y="6414416"/>
              <a:ext cx="2216948" cy="13554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38823" y="6919039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88865" y="6922701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82431" y="6922941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4119" y="7251935"/>
              <a:ext cx="553207" cy="31803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</a:rPr>
                <a:t>GPU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043052" y="6974356"/>
              <a:ext cx="0" cy="2787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947116" y="6919039"/>
              <a:ext cx="191873" cy="108606"/>
            </a:xfrm>
            <a:prstGeom prst="rect">
              <a:avLst/>
            </a:prstGeom>
            <a:solidFill>
              <a:srgbClr val="081165"/>
            </a:solidFill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pic>
        <p:nvPicPr>
          <p:cNvPr id="71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0330" y="5136994"/>
            <a:ext cx="380103" cy="380103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7247" y="5105341"/>
            <a:ext cx="416033" cy="416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63" y="5187826"/>
            <a:ext cx="380163" cy="380163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957028" y="4402265"/>
            <a:ext cx="315804" cy="377713"/>
            <a:chOff x="4854702" y="3491753"/>
            <a:chExt cx="470333" cy="562535"/>
          </a:xfrm>
          <a:solidFill>
            <a:schemeClr val="tx1"/>
          </a:solidFill>
        </p:grpSpPr>
        <p:cxnSp>
          <p:nvCxnSpPr>
            <p:cNvPr id="75" name="Straight Connector 74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grpFill/>
              <a:ln w="2222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grpFill/>
              <a:ln w="2222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4609186" y="5182542"/>
            <a:ext cx="553207" cy="31803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sym typeface="Helvetica Light"/>
              </a:rPr>
              <a:t>GPU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84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734" y="5136994"/>
            <a:ext cx="380103" cy="380103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3651" y="5105341"/>
            <a:ext cx="416033" cy="416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67" y="5187826"/>
            <a:ext cx="380163" cy="380163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1393432" y="4402265"/>
            <a:ext cx="315804" cy="377713"/>
            <a:chOff x="4854702" y="3491753"/>
            <a:chExt cx="470333" cy="562535"/>
          </a:xfrm>
          <a:solidFill>
            <a:schemeClr val="tx1"/>
          </a:solidFill>
        </p:grpSpPr>
        <p:cxnSp>
          <p:nvCxnSpPr>
            <p:cNvPr id="88" name="Straight Connector 87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  <a:grpFill/>
          </p:grpSpPr>
          <p:sp>
            <p:nvSpPr>
              <p:cNvPr id="94" name="Rectangle 93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grpFill/>
              <a:ln w="2222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grpFill/>
              <a:ln w="2222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Helvetica Light" charset="0"/>
                  <a:ea typeface="Helvetica Light" charset="0"/>
                  <a:cs typeface="Helvetica Light" charset="0"/>
                </a:endParaRPr>
              </a:p>
            </p:txBody>
          </p:sp>
        </p:grpSp>
      </p:grpSp>
      <p:sp>
        <p:nvSpPr>
          <p:cNvPr id="96" name="Rectangle 95"/>
          <p:cNvSpPr/>
          <p:nvPr/>
        </p:nvSpPr>
        <p:spPr>
          <a:xfrm>
            <a:off x="2035613" y="5182542"/>
            <a:ext cx="553207" cy="31803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sym typeface="Helvetica Light"/>
              </a:rPr>
              <a:t>G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PU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8379160" y="3788228"/>
            <a:ext cx="2649819" cy="48757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Datacenter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86206" y="3039606"/>
            <a:ext cx="2717523" cy="5593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Datacenter Network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697545" y="2193233"/>
            <a:ext cx="10703232" cy="4350706"/>
            <a:chOff x="738374" y="2208895"/>
            <a:chExt cx="10703232" cy="4350706"/>
          </a:xfrm>
        </p:grpSpPr>
        <p:sp>
          <p:nvSpPr>
            <p:cNvPr id="117" name="Rounded Rectangle 116"/>
            <p:cNvSpPr/>
            <p:nvPr/>
          </p:nvSpPr>
          <p:spPr>
            <a:xfrm>
              <a:off x="738374" y="2208895"/>
              <a:ext cx="10703232" cy="4350706"/>
            </a:xfrm>
            <a:prstGeom prst="roundRect">
              <a:avLst/>
            </a:prstGeom>
            <a:solidFill>
              <a:schemeClr val="tx1">
                <a:alpha val="95000"/>
              </a:schemeClr>
            </a:solidFill>
            <a:ln w="44450">
              <a:solidFill>
                <a:srgbClr val="0811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731442" y="2719193"/>
              <a:ext cx="2116146" cy="1353438"/>
              <a:chOff x="607371" y="1940021"/>
              <a:chExt cx="3532615" cy="2190569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0" name="Picture 129" descr="http://www.extremetech.com/wp-content/uploads/2015/06/TheMachine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371" y="1940021"/>
                <a:ext cx="3277271" cy="166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30" descr="HP 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8722" y="3219326"/>
                <a:ext cx="911264" cy="91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6768" y="2508306"/>
              <a:ext cx="1362852" cy="143487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0" name="Picture 119" descr="The demo Rack Scale system mixes Atom and Xeon servers with storage and a new switc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381" y="2526549"/>
              <a:ext cx="1976693" cy="1416630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8" descr="(Source: AMD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028DE0"/>
                </a:clrFrom>
                <a:clrTo>
                  <a:srgbClr val="028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0" y="4500877"/>
              <a:ext cx="2168966" cy="1318966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30739"/>
                </p:ext>
              </p:extLst>
            </p:nvPr>
          </p:nvGraphicFramePr>
          <p:xfrm>
            <a:off x="1743695" y="4521737"/>
            <a:ext cx="1803633" cy="1300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" name="Image" r:id="rId12" imgW="3047400" imgH="2196720" progId="Photoshop.Image.9">
                    <p:embed/>
                  </p:oleObj>
                </mc:Choice>
                <mc:Fallback>
                  <p:oleObj name="Image" r:id="rId12" imgW="3047400" imgH="2196720" progId="Photoshop.Image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43695" y="4521737"/>
                          <a:ext cx="1803633" cy="13001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9347" y="4625090"/>
              <a:ext cx="2334763" cy="119676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TextBox 123"/>
            <p:cNvSpPr txBox="1"/>
            <p:nvPr/>
          </p:nvSpPr>
          <p:spPr>
            <a:xfrm>
              <a:off x="1991411" y="3946973"/>
              <a:ext cx="148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HP – The Machine</a:t>
              </a:r>
              <a:endPara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89354" y="3984179"/>
              <a:ext cx="148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Intel - RSD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644158" y="3984381"/>
              <a:ext cx="148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Facebook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97284" y="5851292"/>
              <a:ext cx="148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Huawei - NUWA</a:t>
              </a:r>
              <a:endPara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34446" y="5851292"/>
              <a:ext cx="148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SeaMicro</a:t>
              </a:r>
              <a:endPara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29347" y="5851292"/>
              <a:ext cx="2334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Berkeley - </a:t>
              </a:r>
              <a:r>
                <a:rPr lang="en-US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FireBox</a:t>
              </a:r>
              <a:endPara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cxnSp>
        <p:nvCxnSpPr>
          <p:cNvPr id="132" name="Straight Connector 131"/>
          <p:cNvCxnSpPr/>
          <p:nvPr/>
        </p:nvCxnSpPr>
        <p:spPr>
          <a:xfrm flipH="1">
            <a:off x="1343943" y="1920620"/>
            <a:ext cx="5415104" cy="278668"/>
          </a:xfrm>
          <a:prstGeom prst="line">
            <a:avLst/>
          </a:prstGeom>
          <a:ln w="44450">
            <a:solidFill>
              <a:srgbClr val="081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0858104" y="1932429"/>
            <a:ext cx="387651" cy="551464"/>
          </a:xfrm>
          <a:prstGeom prst="line">
            <a:avLst/>
          </a:prstGeom>
          <a:ln w="44450">
            <a:solidFill>
              <a:srgbClr val="081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6759048" y="1333843"/>
            <a:ext cx="4088124" cy="586777"/>
          </a:xfrm>
          <a:prstGeom prst="rect">
            <a:avLst/>
          </a:prstGeom>
          <a:noFill/>
          <a:ln w="44450">
            <a:solidFill>
              <a:srgbClr val="08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41589 -0.171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85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20755 -0.05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46 L 0.54753 -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-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L 0.41445 -0.0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69 L 0.69909 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8" y="34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L 0.58255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56576 -0.411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2060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41732 -0.411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206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4.81481E-6 L 0.68112 -0.42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6" y="-214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4.81481E-6 L 0.54674 -0.4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8" grpId="0" animBg="1"/>
      <p:bldP spid="83" grpId="0" animBg="1"/>
      <p:bldP spid="96" grpId="0" animBg="1"/>
      <p:bldP spid="5" grpId="0" build="p"/>
      <p:bldP spid="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eft Bracket 31"/>
          <p:cNvSpPr/>
          <p:nvPr/>
        </p:nvSpPr>
        <p:spPr>
          <a:xfrm rot="16200000">
            <a:off x="4944780" y="457273"/>
            <a:ext cx="2377322" cy="5816022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0807" y="16637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0807" y="30992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0807" y="23751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807" y="38422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4375" y="4291534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7943" y="1651000"/>
            <a:ext cx="1649246" cy="5153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7943" y="30992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7943" y="23751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7943" y="38422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734698" y="630137"/>
            <a:ext cx="2921696" cy="622300"/>
          </a:xfrm>
          <a:prstGeom prst="wedgeRectCallout">
            <a:avLst>
              <a:gd name="adj1" fmla="val -65059"/>
              <a:gd name="adj2" fmla="val 87842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3us end-to-end latency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40Gbps </a:t>
            </a:r>
            <a:r>
              <a:rPr lang="en-US" dirty="0">
                <a:solidFill>
                  <a:srgbClr val="C00000"/>
                </a:solidFill>
                <a:latin typeface="DIN Condensed" charset="0"/>
                <a:ea typeface="DIN Condensed" charset="0"/>
                <a:cs typeface="DIN Condensed" charset="0"/>
              </a:rPr>
              <a:t>dedicated </a:t>
            </a: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link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734698" y="1516929"/>
            <a:ext cx="2921696" cy="1163633"/>
          </a:xfrm>
          <a:prstGeom prst="wedgeRectCallout">
            <a:avLst>
              <a:gd name="adj1" fmla="val -65787"/>
              <a:gd name="adj2" fmla="val 6733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Efficient Transport (pFabric,SIGCOMM’13, pHost,CoNEXT’15)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100Gbps network (Available)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4734698" y="2933474"/>
            <a:ext cx="2921696" cy="427666"/>
          </a:xfrm>
          <a:prstGeom prst="wedgeRectCallout">
            <a:avLst>
              <a:gd name="adj1" fmla="val -65787"/>
              <a:gd name="adj2" fmla="val 6733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Kernel bypassing (RDMA common)</a:t>
            </a:r>
            <a:endParaRPr lang="en-US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1806399" y="5213638"/>
            <a:ext cx="3024907" cy="611104"/>
          </a:xfrm>
          <a:prstGeom prst="wedgeRectCallout">
            <a:avLst>
              <a:gd name="adj1" fmla="val -8330"/>
              <a:gd name="adj2" fmla="val -168152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CPU-NIC Integration </a:t>
            </a:r>
            <a:r>
              <a:rPr lang="en-US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(Coming soon)</a:t>
            </a:r>
            <a:endParaRPr lang="en-US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751341" y="5213638"/>
            <a:ext cx="2796696" cy="611105"/>
          </a:xfrm>
          <a:prstGeom prst="wedgeRectCallout">
            <a:avLst>
              <a:gd name="adj1" fmla="val -38352"/>
              <a:gd name="adj2" fmla="val -12183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Cut-through switch (Common?)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100Gbps links (Available)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00807" y="1663699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0807" y="309926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00807" y="237513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00807" y="384227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4375" y="4291534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7943" y="1650999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87943" y="309926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87943" y="237513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87943" y="384227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663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73333" y="1650999"/>
            <a:ext cx="4715934" cy="2865965"/>
            <a:chOff x="6773333" y="1650999"/>
            <a:chExt cx="4715934" cy="286596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6773333" y="1650999"/>
              <a:ext cx="4715934" cy="2844799"/>
            </a:xfrm>
            <a:prstGeom prst="wedgeRoundRectCallout">
              <a:avLst>
                <a:gd name="adj1" fmla="val -72080"/>
                <a:gd name="adj2" fmla="val -36012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4856" y="3993744"/>
              <a:ext cx="445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Please refer our paper for evaluations on improving application performance in disaggregated datacenters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856" y="1979084"/>
              <a:ext cx="4382253" cy="201466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397000" y="1650999"/>
            <a:ext cx="4224867" cy="846667"/>
          </a:xfrm>
          <a:prstGeom prst="roundRect">
            <a:avLst/>
          </a:prstGeom>
          <a:solidFill>
            <a:srgbClr val="04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Application Design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96999" y="2785532"/>
            <a:ext cx="4224867" cy="1871135"/>
            <a:chOff x="1396999" y="2785532"/>
            <a:chExt cx="4224867" cy="1871135"/>
          </a:xfrm>
        </p:grpSpPr>
        <p:sp>
          <p:nvSpPr>
            <p:cNvPr id="9" name="Rounded Rectangle 8"/>
            <p:cNvSpPr/>
            <p:nvPr/>
          </p:nvSpPr>
          <p:spPr>
            <a:xfrm>
              <a:off x="1396999" y="2785532"/>
              <a:ext cx="4224867" cy="1871135"/>
            </a:xfrm>
            <a:prstGeom prst="roundRect">
              <a:avLst/>
            </a:prstGeom>
            <a:solidFill>
              <a:srgbClr val="047D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2200" y="2813802"/>
              <a:ext cx="2429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DIN Condensed" charset="0"/>
                  <a:ea typeface="DIN Condensed" charset="0"/>
                  <a:cs typeface="DIN Condensed" charset="0"/>
                </a:rPr>
                <a:t>Rethinking OS Stack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87500" y="3437465"/>
              <a:ext cx="1168400" cy="105833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Storage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25232" y="3437465"/>
              <a:ext cx="1168400" cy="105833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Network Stack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79899" y="3437466"/>
              <a:ext cx="1168400" cy="105833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Failure Models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396999" y="4927022"/>
            <a:ext cx="4224867" cy="846667"/>
          </a:xfrm>
          <a:prstGeom prst="roundRect">
            <a:avLst/>
          </a:prstGeom>
          <a:solidFill>
            <a:srgbClr val="04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Network Fabric 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38800" y="1286933"/>
            <a:ext cx="5867401" cy="336973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115" y="275598"/>
            <a:ext cx="253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Thank You!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69336" y="1523266"/>
            <a:ext cx="1411767" cy="2223436"/>
            <a:chOff x="1269336" y="1523266"/>
            <a:chExt cx="1411767" cy="22234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336" y="1523266"/>
              <a:ext cx="1411767" cy="17636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12047" y="3285037"/>
              <a:ext cx="13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Peter X. Gao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90451" y="1670549"/>
            <a:ext cx="1720407" cy="2067857"/>
            <a:chOff x="3290451" y="1670549"/>
            <a:chExt cx="1720407" cy="20678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9868" r="10921"/>
            <a:stretch/>
          </p:blipFill>
          <p:spPr>
            <a:xfrm>
              <a:off x="3483497" y="1670549"/>
              <a:ext cx="1280160" cy="16161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90451" y="3276741"/>
              <a:ext cx="1720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Akshay</a:t>
              </a:r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 Narayan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3464" y="1660593"/>
            <a:ext cx="1859548" cy="2088022"/>
            <a:chOff x="5253464" y="1660593"/>
            <a:chExt cx="1859548" cy="20880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2393" r="17325"/>
            <a:stretch/>
          </p:blipFill>
          <p:spPr>
            <a:xfrm>
              <a:off x="5584658" y="1660593"/>
              <a:ext cx="1234435" cy="16275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53464" y="3286950"/>
              <a:ext cx="1859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Sagar</a:t>
              </a:r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Karandikar</a:t>
              </a:r>
              <a:endPara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6928" y="1672209"/>
            <a:ext cx="1461747" cy="2074493"/>
            <a:chOff x="7526928" y="1672209"/>
            <a:chExt cx="1461747" cy="207449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36215" t="2803" r="33185" b="57597"/>
            <a:stretch/>
          </p:blipFill>
          <p:spPr>
            <a:xfrm>
              <a:off x="7657036" y="1672209"/>
              <a:ext cx="1246276" cy="16128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26928" y="3285037"/>
              <a:ext cx="14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Joao </a:t>
              </a:r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Carreira</a:t>
              </a:r>
              <a:endPara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41255" y="1660593"/>
            <a:ext cx="1322798" cy="2086109"/>
            <a:chOff x="9741255" y="1660593"/>
            <a:chExt cx="1322798" cy="2086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41255" y="1660593"/>
              <a:ext cx="1282616" cy="16161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741255" y="3285037"/>
              <a:ext cx="1322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Sangjin</a:t>
              </a:r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 Han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47725" y="4063225"/>
            <a:ext cx="1871025" cy="2246348"/>
            <a:chOff x="5247725" y="4063225"/>
            <a:chExt cx="1871025" cy="22463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77119" y="4063225"/>
              <a:ext cx="1212238" cy="17846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47725" y="5847908"/>
              <a:ext cx="1871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Sylvia </a:t>
              </a:r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Ratnasamy</a:t>
              </a:r>
              <a:endPara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6928" y="4062904"/>
            <a:ext cx="1514645" cy="2246669"/>
            <a:chOff x="7526928" y="4062904"/>
            <a:chExt cx="1514645" cy="22466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7036" y="4062904"/>
              <a:ext cx="1275003" cy="17850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26928" y="5847908"/>
              <a:ext cx="1514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Scott </a:t>
              </a:r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Shenker</a:t>
              </a:r>
              <a:endPara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15086" y="4062904"/>
            <a:ext cx="1616981" cy="2246669"/>
            <a:chOff x="3315086" y="4062904"/>
            <a:chExt cx="1616981" cy="2246669"/>
          </a:xfrm>
        </p:grpSpPr>
        <p:sp>
          <p:nvSpPr>
            <p:cNvPr id="20" name="TextBox 19"/>
            <p:cNvSpPr txBox="1"/>
            <p:nvPr/>
          </p:nvSpPr>
          <p:spPr>
            <a:xfrm>
              <a:off x="3315086" y="5847908"/>
              <a:ext cx="1616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Rachit</a:t>
              </a:r>
              <a:r>
                <a:rPr lang="en-US" sz="24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 Agarwal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/>
            <a:srcRect l="18167" r="25974"/>
            <a:stretch/>
          </p:blipFill>
          <p:spPr>
            <a:xfrm>
              <a:off x="3464767" y="4062904"/>
              <a:ext cx="1334199" cy="179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B0D7-4BFE-D243-A3E5-4281FB4C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8B3F-078E-FF41-B2F6-D06352B5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Design in a disaggregated server</a:t>
            </a:r>
          </a:p>
          <a:p>
            <a:r>
              <a:rPr lang="en-US" dirty="0"/>
              <a:t>Rack Scale vs Data center scale</a:t>
            </a:r>
          </a:p>
          <a:p>
            <a:r>
              <a:rPr lang="en-US" dirty="0"/>
              <a:t>Applications with even higher memory bandwidth requirement?</a:t>
            </a:r>
          </a:p>
          <a:p>
            <a:r>
              <a:rPr lang="en-US" dirty="0"/>
              <a:t>Performance degradation is ok, what about energy?</a:t>
            </a:r>
          </a:p>
          <a:p>
            <a:r>
              <a:rPr lang="en-US" dirty="0"/>
              <a:t>Future of servers with specialization – FPGAs, ASICs</a:t>
            </a:r>
          </a:p>
          <a:p>
            <a:r>
              <a:rPr lang="en-US" dirty="0"/>
              <a:t>Security concerns of disaggregation.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81F5-F1B4-2547-A966-E3A6D3C2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Disaggregation Benefits (Architecture Community)</a:t>
            </a:r>
          </a:p>
        </p:txBody>
      </p:sp>
      <p:sp>
        <p:nvSpPr>
          <p:cNvPr id="10" name="Freeform 9"/>
          <p:cNvSpPr/>
          <p:nvPr/>
        </p:nvSpPr>
        <p:spPr>
          <a:xfrm>
            <a:off x="3189768" y="2275366"/>
            <a:ext cx="2818978" cy="3197514"/>
          </a:xfrm>
          <a:custGeom>
            <a:avLst/>
            <a:gdLst>
              <a:gd name="connsiteX0" fmla="*/ 0 w 1643289"/>
              <a:gd name="connsiteY0" fmla="*/ 714831 h 1429662"/>
              <a:gd name="connsiteX1" fmla="*/ 357416 w 1643289"/>
              <a:gd name="connsiteY1" fmla="*/ 0 h 1429662"/>
              <a:gd name="connsiteX2" fmla="*/ 1285874 w 1643289"/>
              <a:gd name="connsiteY2" fmla="*/ 0 h 1429662"/>
              <a:gd name="connsiteX3" fmla="*/ 1643289 w 1643289"/>
              <a:gd name="connsiteY3" fmla="*/ 714831 h 1429662"/>
              <a:gd name="connsiteX4" fmla="*/ 1285874 w 1643289"/>
              <a:gd name="connsiteY4" fmla="*/ 1429662 h 1429662"/>
              <a:gd name="connsiteX5" fmla="*/ 357416 w 1643289"/>
              <a:gd name="connsiteY5" fmla="*/ 1429662 h 1429662"/>
              <a:gd name="connsiteX6" fmla="*/ 0 w 1643289"/>
              <a:gd name="connsiteY6" fmla="*/ 714831 h 14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289" h="1429662">
                <a:moveTo>
                  <a:pt x="821645" y="0"/>
                </a:moveTo>
                <a:lnTo>
                  <a:pt x="1643288" y="310952"/>
                </a:lnTo>
                <a:lnTo>
                  <a:pt x="1643288" y="1118711"/>
                </a:lnTo>
                <a:lnTo>
                  <a:pt x="821645" y="1429662"/>
                </a:lnTo>
                <a:lnTo>
                  <a:pt x="1" y="1118711"/>
                </a:lnTo>
                <a:lnTo>
                  <a:pt x="1" y="310952"/>
                </a:lnTo>
                <a:lnTo>
                  <a:pt x="821645" y="0"/>
                </a:lnTo>
                <a:close/>
              </a:path>
            </a:pathLst>
          </a:custGeom>
          <a:solidFill>
            <a:srgbClr val="007DD7"/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229" tIns="347520" rIns="314230" bIns="3475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89083" y="2254101"/>
            <a:ext cx="2847258" cy="3229592"/>
          </a:xfrm>
          <a:custGeom>
            <a:avLst/>
            <a:gdLst>
              <a:gd name="connsiteX0" fmla="*/ 0 w 1643289"/>
              <a:gd name="connsiteY0" fmla="*/ 714831 h 1429662"/>
              <a:gd name="connsiteX1" fmla="*/ 357416 w 1643289"/>
              <a:gd name="connsiteY1" fmla="*/ 0 h 1429662"/>
              <a:gd name="connsiteX2" fmla="*/ 1285874 w 1643289"/>
              <a:gd name="connsiteY2" fmla="*/ 0 h 1429662"/>
              <a:gd name="connsiteX3" fmla="*/ 1643289 w 1643289"/>
              <a:gd name="connsiteY3" fmla="*/ 714831 h 1429662"/>
              <a:gd name="connsiteX4" fmla="*/ 1285874 w 1643289"/>
              <a:gd name="connsiteY4" fmla="*/ 1429662 h 1429662"/>
              <a:gd name="connsiteX5" fmla="*/ 357416 w 1643289"/>
              <a:gd name="connsiteY5" fmla="*/ 1429662 h 1429662"/>
              <a:gd name="connsiteX6" fmla="*/ 0 w 1643289"/>
              <a:gd name="connsiteY6" fmla="*/ 714831 h 14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289" h="1429662">
                <a:moveTo>
                  <a:pt x="821645" y="0"/>
                </a:moveTo>
                <a:lnTo>
                  <a:pt x="1643288" y="310952"/>
                </a:lnTo>
                <a:lnTo>
                  <a:pt x="1643288" y="1118711"/>
                </a:lnTo>
                <a:lnTo>
                  <a:pt x="821645" y="1429662"/>
                </a:lnTo>
                <a:lnTo>
                  <a:pt x="1" y="1118711"/>
                </a:lnTo>
                <a:lnTo>
                  <a:pt x="1" y="310952"/>
                </a:lnTo>
                <a:lnTo>
                  <a:pt x="821645" y="0"/>
                </a:lnTo>
                <a:close/>
              </a:path>
            </a:pathLst>
          </a:custGeom>
          <a:solidFill>
            <a:srgbClr val="007DD7"/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789" tIns="256080" rIns="222790" bIns="25607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IN Condensed" charset="0"/>
                <a:ea typeface="DIN Condensed" charset="0"/>
                <a:cs typeface="DIN Condensed" charset="0"/>
              </a:rPr>
              <a:t> </a:t>
            </a:r>
            <a:endParaRPr lang="en-US" sz="2400" kern="12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Line Callout 2 22"/>
          <p:cNvSpPr/>
          <p:nvPr/>
        </p:nvSpPr>
        <p:spPr>
          <a:xfrm>
            <a:off x="145832" y="1786271"/>
            <a:ext cx="3466217" cy="510361"/>
          </a:xfrm>
          <a:prstGeom prst="borderCallout2">
            <a:avLst>
              <a:gd name="adj1" fmla="val 25679"/>
              <a:gd name="adj2" fmla="val 102096"/>
              <a:gd name="adj3" fmla="val 25679"/>
              <a:gd name="adj4" fmla="val 108486"/>
              <a:gd name="adj5" fmla="val 95482"/>
              <a:gd name="adj6" fmla="val 114912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IN Condensed" charset="0"/>
                <a:ea typeface="DIN Condensed" charset="0"/>
                <a:cs typeface="DIN Condensed" charset="0"/>
              </a:rPr>
              <a:t>Overcome </a:t>
            </a:r>
            <a:r>
              <a:rPr lang="en-US" sz="2400">
                <a:latin typeface="DIN Condensed" charset="0"/>
                <a:ea typeface="DIN Condensed" charset="0"/>
                <a:cs typeface="DIN Condensed" charset="0"/>
              </a:rPr>
              <a:t>memory capacity </a:t>
            </a:r>
            <a:r>
              <a:rPr lang="en-US" sz="2400" dirty="0">
                <a:latin typeface="DIN Condensed" charset="0"/>
                <a:ea typeface="DIN Condensed" charset="0"/>
                <a:cs typeface="DIN Condensed" charset="0"/>
              </a:rPr>
              <a:t>wall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9512473" y="1998920"/>
            <a:ext cx="2504145" cy="510361"/>
          </a:xfrm>
          <a:prstGeom prst="borderCallout2">
            <a:avLst>
              <a:gd name="adj1" fmla="val 24072"/>
              <a:gd name="adj2" fmla="val -2665"/>
              <a:gd name="adj3" fmla="val 24072"/>
              <a:gd name="adj4" fmla="val -29272"/>
              <a:gd name="adj5" fmla="val 72431"/>
              <a:gd name="adj6" fmla="val -4270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DIN Condensed" charset="0"/>
                <a:ea typeface="DIN Condensed" charset="0"/>
                <a:cs typeface="DIN Condensed" charset="0"/>
              </a:rPr>
              <a:t>Higher resource density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2688" y="3009650"/>
            <a:ext cx="1974415" cy="138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Simplify </a:t>
            </a:r>
          </a:p>
          <a:p>
            <a:pPr marL="285750" marR="0" lvl="0" indent="-28575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Hardware</a:t>
            </a:r>
          </a:p>
          <a:p>
            <a:pPr marL="285750" marR="0" lvl="0" indent="-28575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Design</a:t>
            </a:r>
            <a:endParaRPr lang="en-US" sz="36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5438" y="2976445"/>
            <a:ext cx="2954547" cy="138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1600200">
              <a:spcBef>
                <a:spcPct val="0"/>
              </a:spcBef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Relax</a:t>
            </a:r>
          </a:p>
          <a:p>
            <a:pPr lvl="0" algn="ctr" defTabSz="1600200">
              <a:spcBef>
                <a:spcPct val="0"/>
              </a:spcBef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Power &amp; Capacity </a:t>
            </a:r>
          </a:p>
          <a:p>
            <a:pPr lvl="0" algn="ctr" defTabSz="1600200">
              <a:spcBef>
                <a:spcPct val="0"/>
              </a:spcBef>
            </a:pPr>
            <a:r>
              <a:rPr lang="en-US" sz="3600" dirty="0">
                <a:latin typeface="DIN Condensed" charset="0"/>
                <a:ea typeface="DIN Condensed" charset="0"/>
                <a:cs typeface="DIN Condensed" charset="0"/>
              </a:rPr>
              <a:t>Scaling </a:t>
            </a:r>
          </a:p>
        </p:txBody>
      </p:sp>
    </p:spTree>
    <p:extLst>
      <p:ext uri="{BB962C8B-B14F-4D97-AF65-F5344CB8AC3E}">
        <p14:creationId xmlns:p14="http://schemas.microsoft.com/office/powerpoint/2010/main" val="5592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833022" y="3726539"/>
            <a:ext cx="2119943" cy="12763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is the key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5400000" flipH="1" flipV="1">
            <a:off x="1826441" y="3519079"/>
            <a:ext cx="360376" cy="277733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42" idx="0"/>
          </p:cNvCxnSpPr>
          <p:nvPr/>
        </p:nvCxnSpPr>
        <p:spPr>
          <a:xfrm rot="16200000" flipV="1">
            <a:off x="4176031" y="3400339"/>
            <a:ext cx="434021" cy="403992"/>
          </a:xfrm>
          <a:prstGeom prst="curved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822728" y="1844368"/>
            <a:ext cx="4687590" cy="1733525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Network</a:t>
            </a:r>
          </a:p>
        </p:txBody>
      </p:sp>
      <p:pic>
        <p:nvPicPr>
          <p:cNvPr id="32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3978" y="4447553"/>
            <a:ext cx="367808" cy="357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4813" y="4430621"/>
            <a:ext cx="391747" cy="40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35" y="4513705"/>
            <a:ext cx="367866" cy="357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3650321" y="4267378"/>
            <a:ext cx="1815696" cy="1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0"/>
            <a:endCxn id="50" idx="2"/>
          </p:cNvCxnSpPr>
          <p:nvPr/>
        </p:nvCxnSpPr>
        <p:spPr>
          <a:xfrm flipV="1">
            <a:off x="3897882" y="4304768"/>
            <a:ext cx="245" cy="14278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98975" y="4268637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86775" y="4268637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431423" y="3774001"/>
            <a:ext cx="305589" cy="355664"/>
            <a:chOff x="4854702" y="3491753"/>
            <a:chExt cx="470333" cy="56253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 flipH="1" flipV="1">
            <a:off x="4595037" y="4129666"/>
            <a:ext cx="9816" cy="1389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72424" y="3720102"/>
            <a:ext cx="2119943" cy="12763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05294" y="4202502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12845" y="4198715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93680" y="4198941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3346" y="4481226"/>
            <a:ext cx="535313" cy="35447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DIN Condensed" charset="0"/>
              <a:ea typeface="DIN Condensed" charset="0"/>
              <a:cs typeface="DIN Condensed" charset="0"/>
              <a:sym typeface="Helvetica Ligh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332932" y="4247355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240099" y="4195267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cxnSp>
        <p:nvCxnSpPr>
          <p:cNvPr id="57" name="Elbow Connector 56"/>
          <p:cNvCxnSpPr/>
          <p:nvPr/>
        </p:nvCxnSpPr>
        <p:spPr>
          <a:xfrm rot="16200000" flipH="1">
            <a:off x="8323876" y="2500377"/>
            <a:ext cx="535307" cy="245724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lbow Connector 57"/>
          <p:cNvCxnSpPr/>
          <p:nvPr/>
        </p:nvCxnSpPr>
        <p:spPr>
          <a:xfrm rot="16200000" flipH="1">
            <a:off x="9118302" y="2369406"/>
            <a:ext cx="461757" cy="434113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lbow Connector 58"/>
          <p:cNvCxnSpPr/>
          <p:nvPr/>
        </p:nvCxnSpPr>
        <p:spPr>
          <a:xfrm rot="16200000" flipH="1">
            <a:off x="10068019" y="2377179"/>
            <a:ext cx="593645" cy="28667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lbow Connector 59"/>
          <p:cNvCxnSpPr/>
          <p:nvPr/>
        </p:nvCxnSpPr>
        <p:spPr>
          <a:xfrm rot="5400000">
            <a:off x="10552440" y="2394560"/>
            <a:ext cx="705985" cy="28667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lbow Connector 60"/>
          <p:cNvCxnSpPr/>
          <p:nvPr/>
        </p:nvCxnSpPr>
        <p:spPr>
          <a:xfrm>
            <a:off x="6642118" y="3084844"/>
            <a:ext cx="868226" cy="116371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Elbow Connector 61"/>
          <p:cNvCxnSpPr/>
          <p:nvPr/>
        </p:nvCxnSpPr>
        <p:spPr>
          <a:xfrm>
            <a:off x="6691263" y="3752040"/>
            <a:ext cx="491449" cy="13188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Elbow Connector 62"/>
          <p:cNvCxnSpPr/>
          <p:nvPr/>
        </p:nvCxnSpPr>
        <p:spPr>
          <a:xfrm rot="5400000" flipH="1" flipV="1">
            <a:off x="7491700" y="4209526"/>
            <a:ext cx="479595" cy="442304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Elbow Connector 63"/>
          <p:cNvCxnSpPr/>
          <p:nvPr/>
        </p:nvCxnSpPr>
        <p:spPr>
          <a:xfrm rot="5400000" flipH="1" flipV="1">
            <a:off x="8294138" y="4323937"/>
            <a:ext cx="406400" cy="286677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Elbow Connector 64"/>
          <p:cNvCxnSpPr/>
          <p:nvPr/>
        </p:nvCxnSpPr>
        <p:spPr>
          <a:xfrm rot="5400000" flipH="1" flipV="1">
            <a:off x="9470742" y="4419699"/>
            <a:ext cx="403950" cy="212961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Elbow Connector 65"/>
          <p:cNvCxnSpPr/>
          <p:nvPr/>
        </p:nvCxnSpPr>
        <p:spPr>
          <a:xfrm rot="16200000" flipV="1">
            <a:off x="10182207" y="4320272"/>
            <a:ext cx="537276" cy="278488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Cloud 66"/>
          <p:cNvSpPr/>
          <p:nvPr/>
        </p:nvSpPr>
        <p:spPr>
          <a:xfrm>
            <a:off x="7095426" y="2796913"/>
            <a:ext cx="4339307" cy="1561962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Network</a:t>
            </a:r>
          </a:p>
        </p:txBody>
      </p:sp>
      <p:pic>
        <p:nvPicPr>
          <p:cNvPr id="68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6168" y="4618144"/>
            <a:ext cx="340480" cy="322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5656" y="4616667"/>
            <a:ext cx="352976" cy="372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92" y="2013857"/>
            <a:ext cx="340535" cy="322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6403942" y="2870464"/>
            <a:ext cx="282884" cy="320465"/>
            <a:chOff x="4854702" y="3491753"/>
            <a:chExt cx="470333" cy="562535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10814936" y="1951864"/>
            <a:ext cx="495541" cy="3488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DIN Condensed" charset="0"/>
              <a:ea typeface="DIN Condensed" charset="0"/>
              <a:cs typeface="DIN Condensed" charset="0"/>
              <a:sym typeface="Helvetica Light"/>
            </a:endParaRPr>
          </a:p>
        </p:txBody>
      </p:sp>
      <p:pic>
        <p:nvPicPr>
          <p:cNvPr id="81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4818" y="4602801"/>
            <a:ext cx="340480" cy="322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9747" y="4588203"/>
            <a:ext cx="352976" cy="372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42" y="2013857"/>
            <a:ext cx="340535" cy="322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443651" y="3577893"/>
            <a:ext cx="282884" cy="320465"/>
            <a:chOff x="4854702" y="3491753"/>
            <a:chExt cx="470333" cy="56253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9979878" y="1951864"/>
            <a:ext cx="495541" cy="3488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DIN Condensed" charset="0"/>
              <a:ea typeface="DIN Condensed" charset="0"/>
              <a:cs typeface="DIN Condensed" charset="0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7952650" y="3883015"/>
            <a:ext cx="0" cy="54766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952650" y="3876267"/>
            <a:ext cx="2358951" cy="67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0311601" y="3901586"/>
            <a:ext cx="0" cy="5579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7507845" y="4460866"/>
            <a:ext cx="0" cy="15727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507758" y="4430678"/>
            <a:ext cx="416464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10590089" y="4472216"/>
            <a:ext cx="0" cy="23475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311600" y="4475441"/>
            <a:ext cx="27848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3897882" y="4260650"/>
            <a:ext cx="484223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4405678" y="4253778"/>
            <a:ext cx="0" cy="30406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2" idx="0"/>
            <a:endCxn id="50" idx="2"/>
          </p:cNvCxnSpPr>
          <p:nvPr/>
        </p:nvCxnSpPr>
        <p:spPr>
          <a:xfrm flipV="1">
            <a:off x="3897882" y="4304768"/>
            <a:ext cx="245" cy="14278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ine Callout 2 187"/>
          <p:cNvSpPr/>
          <p:nvPr/>
        </p:nvSpPr>
        <p:spPr>
          <a:xfrm>
            <a:off x="2518538" y="5147877"/>
            <a:ext cx="1451657" cy="2932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775"/>
              <a:gd name="adj6" fmla="val -32712"/>
            </a:avLst>
          </a:prstGeom>
          <a:solidFill>
            <a:srgbClr val="081165"/>
          </a:solidFill>
          <a:ln>
            <a:solidFill>
              <a:srgbClr val="08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DIN Condensed" charset="0"/>
                <a:ea typeface="DIN Condensed" charset="0"/>
                <a:cs typeface="DIN Condensed" charset="0"/>
              </a:rPr>
              <a:t>QPI, SMI, </a:t>
            </a: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PCI-e</a:t>
            </a:r>
          </a:p>
        </p:txBody>
      </p:sp>
      <p:sp>
        <p:nvSpPr>
          <p:cNvPr id="189" name="Line Callout 2 188"/>
          <p:cNvSpPr/>
          <p:nvPr/>
        </p:nvSpPr>
        <p:spPr>
          <a:xfrm>
            <a:off x="6633579" y="5431333"/>
            <a:ext cx="3721539" cy="975154"/>
          </a:xfrm>
          <a:prstGeom prst="borderCallout2">
            <a:avLst>
              <a:gd name="adj1" fmla="val -3057"/>
              <a:gd name="adj2" fmla="val 47289"/>
              <a:gd name="adj3" fmla="val -18322"/>
              <a:gd name="adj4" fmla="val 60670"/>
              <a:gd name="adj5" fmla="val -94163"/>
              <a:gd name="adj6" fmla="val 68421"/>
            </a:avLst>
          </a:prstGeom>
          <a:solidFill>
            <a:srgbClr val="081165"/>
          </a:solidFill>
          <a:ln>
            <a:solidFill>
              <a:srgbClr val="081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Existing prototypes us</a:t>
            </a:r>
            <a:r>
              <a:rPr lang="en-US" altLang="zh-CN" dirty="0">
                <a:latin typeface="DIN Condensed" charset="0"/>
                <a:ea typeface="DIN Condensed" charset="0"/>
                <a:cs typeface="DIN Condensed" charset="0"/>
              </a:rPr>
              <a:t>e</a:t>
            </a: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 specialized hardware, such as Silicon Photonics, PCI-e</a:t>
            </a:r>
          </a:p>
        </p:txBody>
      </p:sp>
      <p:sp>
        <p:nvSpPr>
          <p:cNvPr id="190" name="Text Placeholder 1"/>
          <p:cNvSpPr txBox="1">
            <a:spLocks/>
          </p:cNvSpPr>
          <p:nvPr/>
        </p:nvSpPr>
        <p:spPr>
          <a:xfrm>
            <a:off x="1891393" y="1360916"/>
            <a:ext cx="2555667" cy="439558"/>
          </a:xfrm>
          <a:prstGeom prst="rect">
            <a:avLst/>
          </a:prstGeom>
          <a:ln w="25400">
            <a:solidFill>
              <a:srgbClr val="081165"/>
            </a:solidFill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8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Server-Centric</a:t>
            </a:r>
          </a:p>
        </p:txBody>
      </p:sp>
      <p:sp>
        <p:nvSpPr>
          <p:cNvPr id="192" name="Text Placeholder 1"/>
          <p:cNvSpPr txBox="1">
            <a:spLocks/>
          </p:cNvSpPr>
          <p:nvPr/>
        </p:nvSpPr>
        <p:spPr>
          <a:xfrm>
            <a:off x="7703858" y="1358374"/>
            <a:ext cx="2555667" cy="439558"/>
          </a:xfrm>
          <a:prstGeom prst="rect">
            <a:avLst/>
          </a:prstGeom>
          <a:ln w="25400">
            <a:solidFill>
              <a:srgbClr val="081165"/>
            </a:solidFill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8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Disaggregated</a:t>
            </a:r>
            <a:endParaRPr lang="en-US" dirty="0"/>
          </a:p>
        </p:txBody>
      </p:sp>
      <p:pic>
        <p:nvPicPr>
          <p:cNvPr id="121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576" y="4453990"/>
            <a:ext cx="367808" cy="357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5411" y="4437058"/>
            <a:ext cx="391747" cy="40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33" y="4520142"/>
            <a:ext cx="367866" cy="357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Straight Connector 123"/>
          <p:cNvCxnSpPr/>
          <p:nvPr/>
        </p:nvCxnSpPr>
        <p:spPr>
          <a:xfrm>
            <a:off x="910919" y="4273815"/>
            <a:ext cx="1815696" cy="125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158480" y="4311205"/>
            <a:ext cx="245" cy="14278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659573" y="4275074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047373" y="4275074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692021" y="3780438"/>
            <a:ext cx="305589" cy="355664"/>
            <a:chOff x="4854702" y="3491753"/>
            <a:chExt cx="470333" cy="562535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4854702" y="3563471"/>
              <a:ext cx="47033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316171" y="3491753"/>
              <a:ext cx="2332" cy="717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4968688" y="3563471"/>
              <a:ext cx="275665" cy="490817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922969" y="3653501"/>
              <a:ext cx="45719" cy="274988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920724" y="3961524"/>
              <a:ext cx="45719" cy="65831"/>
            </a:xfrm>
            <a:prstGeom prst="rect">
              <a:avLst/>
            </a:prstGeom>
            <a:noFill/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840">
                <a:latin typeface="DIN Condensed" charset="0"/>
                <a:ea typeface="DIN Condensed" charset="0"/>
                <a:cs typeface="DIN Condensed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5082674" y="3717329"/>
              <a:ext cx="102854" cy="109911"/>
              <a:chOff x="5996253" y="3760282"/>
              <a:chExt cx="184672" cy="197343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6023267" y="3760282"/>
                <a:ext cx="130644" cy="19734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996253" y="3789416"/>
                <a:ext cx="184672" cy="13907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840">
                  <a:latin typeface="DIN Condensed" charset="0"/>
                  <a:ea typeface="DIN Condensed" charset="0"/>
                  <a:cs typeface="DIN Condensed" charset="0"/>
                </a:endParaRPr>
              </a:p>
            </p:txBody>
          </p:sp>
        </p:grpSp>
      </p:grpSp>
      <p:cxnSp>
        <p:nvCxnSpPr>
          <p:cNvPr id="143" name="Straight Connector 142"/>
          <p:cNvCxnSpPr/>
          <p:nvPr/>
        </p:nvCxnSpPr>
        <p:spPr>
          <a:xfrm flipH="1" flipV="1">
            <a:off x="1855635" y="4136103"/>
            <a:ext cx="9816" cy="1389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1065892" y="4208939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573443" y="4205152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954278" y="4205378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313944" y="4487663"/>
            <a:ext cx="535313" cy="35447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GPU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DIN Condensed" charset="0"/>
              <a:ea typeface="DIN Condensed" charset="0"/>
              <a:cs typeface="DIN Condensed" charset="0"/>
              <a:sym typeface="Helvetica Ligh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2593530" y="4253792"/>
            <a:ext cx="0" cy="26243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2500697" y="4201704"/>
            <a:ext cx="185666" cy="102266"/>
          </a:xfrm>
          <a:prstGeom prst="rect">
            <a:avLst/>
          </a:prstGeom>
          <a:solidFill>
            <a:srgbClr val="081165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42005" y="4219779"/>
            <a:ext cx="2821285" cy="234078"/>
          </a:xfrm>
          <a:prstGeom prst="rightArrow">
            <a:avLst/>
          </a:prstGeom>
          <a:solidFill>
            <a:srgbClr val="007DD7"/>
          </a:solidFill>
          <a:ln>
            <a:solidFill>
              <a:srgbClr val="0A1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0" y="1129021"/>
            <a:ext cx="11968716" cy="5348177"/>
            <a:chOff x="58903" y="1181811"/>
            <a:chExt cx="11968716" cy="5348177"/>
          </a:xfrm>
        </p:grpSpPr>
        <p:sp>
          <p:nvSpPr>
            <p:cNvPr id="109" name="Rectangle 108"/>
            <p:cNvSpPr/>
            <p:nvPr/>
          </p:nvSpPr>
          <p:spPr>
            <a:xfrm>
              <a:off x="58903" y="1181811"/>
              <a:ext cx="11968716" cy="5348177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92130" y="2480689"/>
              <a:ext cx="8112598" cy="1644743"/>
            </a:xfrm>
            <a:prstGeom prst="roundRect">
              <a:avLst/>
            </a:prstGeom>
            <a:solidFill>
              <a:srgbClr val="007DD7"/>
            </a:solidFill>
            <a:ln>
              <a:solidFill>
                <a:srgbClr val="0A1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Do we need specialized hardware?</a:t>
              </a:r>
            </a:p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e.g.: Silicon photonics, PCI-e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 Bracket 15"/>
          <p:cNvSpPr/>
          <p:nvPr/>
        </p:nvSpPr>
        <p:spPr>
          <a:xfrm rot="16200000">
            <a:off x="4750794" y="-2792594"/>
            <a:ext cx="2377322" cy="5816022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203630" y="3881077"/>
            <a:ext cx="10005778" cy="28266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Wingdings 2" charset="2"/>
              <a:buChar char=""/>
              <a:defRPr sz="28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Wingdings 2" charset="2"/>
              <a:buChar char=""/>
              <a:defRPr sz="24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Wingdings 2" charset="2"/>
              <a:buChar char="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Wingdings 2" charset="2"/>
              <a:buChar char="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81165"/>
              </a:buClr>
              <a:buFont typeface="Wingdings 2" charset="2"/>
              <a:buChar char=""/>
              <a:defRPr sz="2000" kern="1200">
                <a:solidFill>
                  <a:schemeClr val="bg1"/>
                </a:solidFill>
                <a:effectLst/>
                <a:latin typeface="DIN Condensed" charset="0"/>
                <a:ea typeface="DIN Condensed" charset="0"/>
                <a:cs typeface="DIN Condensed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What end-to-end </a:t>
            </a:r>
            <a:r>
              <a:rPr lang="en-US" b="1" dirty="0"/>
              <a:t>latency and bandwidth </a:t>
            </a:r>
            <a:r>
              <a:rPr lang="en-US" dirty="0"/>
              <a:t>must the network provide for legacy apps?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Do existing </a:t>
            </a:r>
            <a:r>
              <a:rPr lang="en-US" b="1" dirty="0"/>
              <a:t>transport</a:t>
            </a:r>
            <a:r>
              <a:rPr lang="en-US" dirty="0"/>
              <a:t> protocols meet these requirements?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Do existing </a:t>
            </a:r>
            <a:r>
              <a:rPr lang="en-US" b="1" dirty="0"/>
              <a:t>OS</a:t>
            </a:r>
            <a:r>
              <a:rPr lang="en-US" dirty="0"/>
              <a:t> network stacks meet these requirements?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Can commodity </a:t>
            </a:r>
            <a:r>
              <a:rPr lang="en-US" b="1" dirty="0"/>
              <a:t>network hardware </a:t>
            </a:r>
            <a:r>
              <a:rPr lang="en-US" dirty="0"/>
              <a:t>meet these requirements?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5707" y="431800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5707" y="18800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5707" y="11559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707" y="26230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9275" y="3072334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2843" y="431800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Remote Resource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2843" y="188006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22843" y="1155931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22843" y="2623076"/>
            <a:ext cx="1649246" cy="5153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16746" y="-109182"/>
            <a:ext cx="491320" cy="527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01806" y="-108629"/>
            <a:ext cx="491320" cy="527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35707" y="188006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5707" y="115593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35707" y="262307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29275" y="3072334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Switch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2843" y="188006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2843" y="1155931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Transport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22843" y="2623076"/>
            <a:ext cx="1649246" cy="515323"/>
          </a:xfrm>
          <a:prstGeom prst="rect">
            <a:avLst/>
          </a:prstGeom>
          <a:solidFill>
            <a:srgbClr val="007DD7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NIC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06812" y="2560809"/>
            <a:ext cx="8516203" cy="1122384"/>
          </a:xfrm>
          <a:prstGeom prst="roundRect">
            <a:avLst/>
          </a:prstGeom>
          <a:solidFill>
            <a:schemeClr val="tx1">
              <a:alpha val="94000"/>
            </a:schemeClr>
          </a:solidFill>
          <a:ln w="508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Commodity hardware solutions may be sufficient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75406" y="2434527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DIN Condensed" charset="0"/>
                <a:ea typeface="DIN Condensed" charset="0"/>
                <a:cs typeface="DIN Condensed" charset="0"/>
              </a:rPr>
              <a:t>✔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805222" y="1079288"/>
            <a:ext cx="8516203" cy="1377309"/>
          </a:xfrm>
          <a:prstGeom prst="roundRect">
            <a:avLst/>
          </a:prstGeom>
          <a:solidFill>
            <a:schemeClr val="tx1">
              <a:alpha val="94000"/>
            </a:schemeClr>
          </a:solidFill>
          <a:ln w="508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Current OS and network stack are not</a:t>
            </a:r>
          </a:p>
          <a:p>
            <a:pPr algn="ctr"/>
            <a:r>
              <a:rPr lang="en-US" sz="2800" dirty="0">
                <a:latin typeface="DIN Condensed" charset="0"/>
                <a:ea typeface="DIN Condensed" charset="0"/>
                <a:cs typeface="DIN Condensed" charset="0"/>
              </a:rPr>
              <a:t>(Solutions are feasible)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73816" y="1114259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✘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8389828" y="4998144"/>
            <a:ext cx="1968139" cy="592519"/>
          </a:xfrm>
          <a:prstGeom prst="borderCallout2">
            <a:avLst>
              <a:gd name="adj1" fmla="val -7566"/>
              <a:gd name="adj2" fmla="val 74727"/>
              <a:gd name="adj3" fmla="val -50152"/>
              <a:gd name="adj4" fmla="val 83535"/>
              <a:gd name="adj5" fmla="val -98504"/>
              <a:gd name="adj6" fmla="val 103644"/>
            </a:avLst>
          </a:prstGeom>
          <a:solidFill>
            <a:srgbClr val="0A10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Worst case performance degradation </a:t>
            </a:r>
          </a:p>
        </p:txBody>
      </p:sp>
    </p:spTree>
    <p:extLst>
      <p:ext uri="{BB962C8B-B14F-4D97-AF65-F5344CB8AC3E}">
        <p14:creationId xmlns:p14="http://schemas.microsoft.com/office/powerpoint/2010/main" val="1435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00026 0.2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1" animBg="1"/>
      <p:bldP spid="28" grpId="0"/>
      <p:bldP spid="29" grpId="1" animBg="1"/>
      <p:bldP spid="3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426665" y="5259465"/>
            <a:ext cx="359855" cy="478595"/>
          </a:xfrm>
          <a:prstGeom prst="rect">
            <a:avLst/>
          </a:prstGeom>
          <a:solidFill>
            <a:srgbClr val="007DD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cxnSp>
        <p:nvCxnSpPr>
          <p:cNvPr id="4" name="Elbow Connector 3"/>
          <p:cNvCxnSpPr>
            <a:stCxn id="16" idx="2"/>
            <a:endCxn id="14" idx="3"/>
          </p:cNvCxnSpPr>
          <p:nvPr/>
        </p:nvCxnSpPr>
        <p:spPr>
          <a:xfrm rot="5400000">
            <a:off x="2114417" y="2020913"/>
            <a:ext cx="689157" cy="1368511"/>
          </a:xfrm>
          <a:prstGeom prst="bentConnector3">
            <a:avLst>
              <a:gd name="adj1" fmla="val 371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Elbow Connector 4"/>
          <p:cNvCxnSpPr>
            <a:stCxn id="46" idx="2"/>
            <a:endCxn id="93" idx="0"/>
          </p:cNvCxnSpPr>
          <p:nvPr/>
        </p:nvCxnSpPr>
        <p:spPr>
          <a:xfrm rot="5400000">
            <a:off x="2536265" y="1685266"/>
            <a:ext cx="1267937" cy="2618585"/>
          </a:xfrm>
          <a:prstGeom prst="bentConnector3">
            <a:avLst>
              <a:gd name="adj1" fmla="val 39984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lbow Connector 9"/>
          <p:cNvCxnSpPr>
            <a:stCxn id="93" idx="2"/>
            <a:endCxn id="117" idx="0"/>
          </p:cNvCxnSpPr>
          <p:nvPr/>
        </p:nvCxnSpPr>
        <p:spPr>
          <a:xfrm rot="16200000" flipH="1">
            <a:off x="2676464" y="3300573"/>
            <a:ext cx="1115104" cy="274615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lbow Connector 10"/>
          <p:cNvCxnSpPr>
            <a:stCxn id="14" idx="1"/>
            <a:endCxn id="118" idx="0"/>
          </p:cNvCxnSpPr>
          <p:nvPr/>
        </p:nvCxnSpPr>
        <p:spPr>
          <a:xfrm rot="16200000" flipH="1">
            <a:off x="2434535" y="4123722"/>
            <a:ext cx="460116" cy="1779709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Elbow Connector 11"/>
          <p:cNvCxnSpPr>
            <a:stCxn id="14" idx="0"/>
            <a:endCxn id="125" idx="2"/>
          </p:cNvCxnSpPr>
          <p:nvPr/>
        </p:nvCxnSpPr>
        <p:spPr>
          <a:xfrm>
            <a:off x="3219650" y="3864983"/>
            <a:ext cx="1034329" cy="40688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Elbow Connector 12"/>
          <p:cNvCxnSpPr>
            <a:endCxn id="122" idx="2"/>
          </p:cNvCxnSpPr>
          <p:nvPr/>
        </p:nvCxnSpPr>
        <p:spPr>
          <a:xfrm flipV="1">
            <a:off x="1978074" y="3404135"/>
            <a:ext cx="2275905" cy="239099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7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0" y="5231201"/>
            <a:ext cx="535124" cy="535124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3" y="5243635"/>
            <a:ext cx="522690" cy="522690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979" y="3071528"/>
            <a:ext cx="665214" cy="665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93718"/>
              </p:ext>
            </p:extLst>
          </p:nvPr>
        </p:nvGraphicFramePr>
        <p:xfrm>
          <a:off x="5204810" y="1498519"/>
          <a:ext cx="6363413" cy="45847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619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DIN Condensed" charset="0"/>
                          <a:ea typeface="DIN Condensed" charset="0"/>
                          <a:cs typeface="DIN Condensed" charset="0"/>
                        </a:rPr>
                        <a:t>CPU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DIN Condensed" charset="0"/>
                        <a:ea typeface="DIN Condensed" charset="0"/>
                        <a:cs typeface="DIN Condensed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19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DIN Condensed" charset="0"/>
                          <a:ea typeface="DIN Condensed" charset="0"/>
                          <a:cs typeface="DIN Condensed" charset="0"/>
                        </a:rPr>
                        <a:t>Memory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DIN Condensed" charset="0"/>
                        <a:ea typeface="DIN Condensed" charset="0"/>
                        <a:cs typeface="DIN Condensed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19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DIN Condensed" charset="0"/>
                          <a:ea typeface="DIN Condensed" charset="0"/>
                          <a:cs typeface="DIN Condensed" charset="0"/>
                        </a:rPr>
                        <a:t>Storage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DIN Condensed" charset="0"/>
                        <a:ea typeface="DIN Condensed" charset="0"/>
                        <a:cs typeface="DIN Condensed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19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DIN Condensed" charset="0"/>
                          <a:ea typeface="DIN Condensed" charset="0"/>
                          <a:cs typeface="DIN Condensed" charset="0"/>
                        </a:rPr>
                        <a:t>Scale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DIN Condensed" charset="0"/>
                        <a:ea typeface="DIN Condensed" charset="0"/>
                        <a:cs typeface="DIN Condensed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5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979" y="3939259"/>
            <a:ext cx="665214" cy="665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>
            <a:off x="327415" y="2944487"/>
            <a:ext cx="2894647" cy="1840992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59902" y="3628527"/>
            <a:ext cx="2402075" cy="4875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Datacenter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6566" y="1745856"/>
            <a:ext cx="457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Limited cache coherence domain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Small amount of local cache (how much?)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6566" y="3049747"/>
            <a:ext cx="413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 Page-level remote memory access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166566" y="4172731"/>
            <a:ext cx="421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Block-level distributed data placement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6566" y="5168846"/>
            <a:ext cx="260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Rack-scale?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Datacenter-scale?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65400" y="1578449"/>
            <a:ext cx="1155700" cy="7821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4593" y="1661791"/>
            <a:ext cx="379575" cy="379575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2310" y="1661817"/>
            <a:ext cx="379575" cy="379575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1559" y="1822768"/>
            <a:ext cx="305528" cy="76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stCxn id="124" idx="1"/>
            <a:endCxn id="36" idx="3"/>
          </p:cNvCxnSpPr>
          <p:nvPr/>
        </p:nvCxnSpPr>
        <p:spPr>
          <a:xfrm>
            <a:off x="3044168" y="1851579"/>
            <a:ext cx="218142" cy="26"/>
          </a:xfrm>
          <a:prstGeom prst="line">
            <a:avLst/>
          </a:prstGeom>
          <a:ln w="44450">
            <a:solidFill>
              <a:srgbClr val="081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901675" y="1578449"/>
            <a:ext cx="1155700" cy="7821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868" y="1661791"/>
            <a:ext cx="379575" cy="379575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cdn1.iconfinder.com/data/icons/hardware-2/24/CPU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8585" y="1661817"/>
            <a:ext cx="379575" cy="379575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7834" y="1822768"/>
            <a:ext cx="305528" cy="76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4380443" y="1851579"/>
            <a:ext cx="218142" cy="26"/>
          </a:xfrm>
          <a:prstGeom prst="line">
            <a:avLst/>
          </a:prstGeom>
          <a:ln w="44450">
            <a:solidFill>
              <a:srgbClr val="081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4168" y="1851578"/>
            <a:ext cx="218142" cy="2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80443" y="1851578"/>
            <a:ext cx="218142" cy="2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1559" y="1822820"/>
            <a:ext cx="305528" cy="76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7834" y="1822820"/>
            <a:ext cx="305528" cy="76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979" y="3071528"/>
            <a:ext cx="665214" cy="665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cdns2.freepik.com/free-photo/_318-355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979" y="3939259"/>
            <a:ext cx="665214" cy="665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0" y="5234331"/>
            <a:ext cx="535124" cy="535124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s://cdn0.iconfinder.com/data/icons/computers-pack/512/15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3" y="5246765"/>
            <a:ext cx="522690" cy="522690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loud 62"/>
          <p:cNvSpPr/>
          <p:nvPr/>
        </p:nvSpPr>
        <p:spPr>
          <a:xfrm>
            <a:off x="327200" y="2944487"/>
            <a:ext cx="2894647" cy="1840992"/>
          </a:xfrm>
          <a:prstGeom prst="cloud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618294" y="1257916"/>
            <a:ext cx="1450568" cy="305082"/>
          </a:xfrm>
          <a:prstGeom prst="borderCallout2">
            <a:avLst>
              <a:gd name="adj1" fmla="val 18750"/>
              <a:gd name="adj2" fmla="val 101983"/>
              <a:gd name="adj3" fmla="val 31238"/>
              <a:gd name="adj4" fmla="val 150557"/>
              <a:gd name="adj5" fmla="val 166617"/>
              <a:gd name="adj6" fmla="val 175715"/>
            </a:avLst>
          </a:prstGeom>
          <a:noFill/>
          <a:ln>
            <a:solidFill>
              <a:srgbClr val="0A1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DIN Condensed" charset="0"/>
                <a:ea typeface="DIN Condensed" charset="0"/>
                <a:cs typeface="DIN Condensed" charset="0"/>
              </a:rPr>
              <a:t>Cache Coherence</a:t>
            </a:r>
          </a:p>
        </p:txBody>
      </p:sp>
    </p:spTree>
    <p:extLst>
      <p:ext uri="{BB962C8B-B14F-4D97-AF65-F5344CB8AC3E}">
        <p14:creationId xmlns:p14="http://schemas.microsoft.com/office/powerpoint/2010/main" val="7554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028220" y="3746500"/>
            <a:ext cx="5297591" cy="1917700"/>
          </a:xfrm>
          <a:prstGeom prst="roundRect">
            <a:avLst/>
          </a:prstGeom>
          <a:solidFill>
            <a:srgbClr val="C3D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028220" y="1701800"/>
            <a:ext cx="5297591" cy="1917700"/>
          </a:xfrm>
          <a:prstGeom prst="roundRect">
            <a:avLst/>
          </a:prstGeom>
          <a:solidFill>
            <a:srgbClr val="C3D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Methodology: Workload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10 workloads on 8 applications</a:t>
            </a:r>
          </a:p>
          <a:p>
            <a:r>
              <a:rPr lang="en-US" dirty="0"/>
              <a:t>~ 125 GB input data</a:t>
            </a:r>
          </a:p>
          <a:p>
            <a:endParaRPr lang="en-US" dirty="0"/>
          </a:p>
          <a:p>
            <a:r>
              <a:rPr lang="en-US" dirty="0"/>
              <a:t>5 m3.2xlarge EC2 nodes</a:t>
            </a:r>
          </a:p>
          <a:p>
            <a:r>
              <a:rPr lang="en-US" dirty="0"/>
              <a:t>Virtual Private Cloud enabled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and Bandwidth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814925" y="3928054"/>
            <a:ext cx="1572622" cy="745546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Key-value Store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14925" y="4759904"/>
            <a:ext cx="1572622" cy="324336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SQL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14925" y="5170544"/>
            <a:ext cx="1572622" cy="333748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Streaming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02225" y="1879600"/>
            <a:ext cx="1572622" cy="330200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Wordcount</a:t>
            </a:r>
            <a:endParaRPr lang="en-US" dirty="0">
              <a:solidFill>
                <a:srgbClr val="002060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02225" y="2296104"/>
            <a:ext cx="1572622" cy="330200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Sort</a:t>
            </a:r>
            <a:endParaRPr lang="en-US" dirty="0">
              <a:solidFill>
                <a:srgbClr val="002060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02225" y="2711450"/>
            <a:ext cx="1572622" cy="330200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Pagerank</a:t>
            </a:r>
            <a:endParaRPr lang="en-US" dirty="0">
              <a:solidFill>
                <a:srgbClr val="002060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02225" y="3126796"/>
            <a:ext cx="1572622" cy="330200"/>
          </a:xfrm>
          <a:prstGeom prst="round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DIN Condensed" charset="0"/>
                <a:ea typeface="DIN Condensed" charset="0"/>
                <a:cs typeface="DIN Condensed" charset="0"/>
              </a:rPr>
              <a:t>Collaborative Filter.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80225" y="1879600"/>
            <a:ext cx="683431" cy="746704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DIN Condensed" charset="0"/>
                <a:ea typeface="DIN Condensed" charset="0"/>
                <a:cs typeface="DIN Condensed" charset="0"/>
              </a:rPr>
              <a:t>Spark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42225" y="1879600"/>
            <a:ext cx="778208" cy="746704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DIN Condensed" charset="0"/>
                <a:ea typeface="DIN Condensed" charset="0"/>
                <a:cs typeface="DIN Condensed" charset="0"/>
              </a:rPr>
              <a:t>Hadoop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80225" y="2711450"/>
            <a:ext cx="1540208" cy="33020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Timely Dataflow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80225" y="3131502"/>
            <a:ext cx="1540208" cy="33020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DIN Condensed" charset="0"/>
                <a:ea typeface="DIN Condensed" charset="0"/>
                <a:cs typeface="DIN Condensed" charset="0"/>
              </a:rPr>
              <a:t>Graphlab</a:t>
            </a:r>
            <a:endParaRPr lang="en-US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5625" y="3922190"/>
            <a:ext cx="683431" cy="75141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atin typeface="DIN Condensed" charset="0"/>
                <a:ea typeface="DIN Condensed" charset="0"/>
                <a:cs typeface="DIN Condensed" charset="0"/>
              </a:rPr>
              <a:t>Memcached</a:t>
            </a:r>
            <a:endParaRPr lang="en-US" sz="1000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67625" y="3922190"/>
            <a:ext cx="778208" cy="75141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HERD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5625" y="4754040"/>
            <a:ext cx="1540208" cy="33020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Spark SQL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05625" y="5174092"/>
            <a:ext cx="1540208" cy="330200"/>
          </a:xfrm>
          <a:prstGeom prst="rect">
            <a:avLst/>
          </a:prstGeom>
          <a:solidFill>
            <a:srgbClr val="007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Spark Streaming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8220" y="2429817"/>
            <a:ext cx="184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Batch Processing</a:t>
            </a:r>
            <a:endParaRPr lang="en-US" sz="2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8219" y="4474517"/>
            <a:ext cx="177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Interactive</a:t>
            </a:r>
            <a:endParaRPr lang="en-US" sz="2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5636" y="1352490"/>
            <a:ext cx="102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Workloads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09634" y="1329284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9069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Datacenter Emulator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5017" y="1346004"/>
            <a:ext cx="1588894" cy="532548"/>
          </a:xfrm>
          <a:prstGeom prst="rect">
            <a:avLst/>
          </a:prstGeom>
          <a:solidFill>
            <a:srgbClr val="007DD7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OS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5018" y="3742321"/>
            <a:ext cx="5301553" cy="519143"/>
          </a:xfrm>
          <a:prstGeom prst="rect">
            <a:avLst/>
          </a:prstGeom>
          <a:solidFill>
            <a:srgbClr val="007DD7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Memory</a:t>
            </a:r>
          </a:p>
        </p:txBody>
      </p:sp>
      <p:cxnSp>
        <p:nvCxnSpPr>
          <p:cNvPr id="5" name="Straight Arrow Connector 4"/>
          <p:cNvCxnSpPr>
            <a:stCxn id="3" idx="2"/>
            <a:endCxn id="7" idx="0"/>
          </p:cNvCxnSpPr>
          <p:nvPr/>
        </p:nvCxnSpPr>
        <p:spPr>
          <a:xfrm>
            <a:off x="3059464" y="1878552"/>
            <a:ext cx="1" cy="186950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65017" y="2511544"/>
            <a:ext cx="5301553" cy="519143"/>
          </a:xfrm>
          <a:prstGeom prst="rect">
            <a:avLst/>
          </a:prstGeom>
          <a:solidFill>
            <a:srgbClr val="007DD7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Special Swap Device (Handles Page Fault)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5019" y="3748053"/>
            <a:ext cx="1588892" cy="519143"/>
          </a:xfrm>
          <a:prstGeom prst="rect">
            <a:avLst/>
          </a:prstGeom>
          <a:solidFill>
            <a:srgbClr val="007DD7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Local 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3912" y="3748053"/>
            <a:ext cx="3712660" cy="519143"/>
          </a:xfrm>
          <a:prstGeom prst="rect">
            <a:avLst/>
          </a:prstGeom>
          <a:solidFill>
            <a:srgbClr val="007DD7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DIN Condensed" charset="0"/>
                <a:ea typeface="DIN Condensed" charset="0"/>
                <a:cs typeface="DIN Condensed" charset="0"/>
              </a:rPr>
              <a:t>Emulated Remote RAM</a:t>
            </a:r>
          </a:p>
        </p:txBody>
      </p:sp>
      <p:sp>
        <p:nvSpPr>
          <p:cNvPr id="9" name="Curved Down Arrow 8"/>
          <p:cNvSpPr/>
          <p:nvPr/>
        </p:nvSpPr>
        <p:spPr>
          <a:xfrm flipV="1">
            <a:off x="3322969" y="4391755"/>
            <a:ext cx="1061884" cy="389098"/>
          </a:xfrm>
          <a:prstGeom prst="curvedDownArrow">
            <a:avLst/>
          </a:prstGeom>
          <a:solidFill>
            <a:srgbClr val="007DD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4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975375" y="3106482"/>
            <a:ext cx="3689497" cy="776177"/>
          </a:xfrm>
          <a:prstGeom prst="wedgeRoundRectCallout">
            <a:avLst>
              <a:gd name="adj1" fmla="val -59281"/>
              <a:gd name="adj2" fmla="val -913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Backed by the machine’s own memory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Partition the memory into local and remote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01648" y="4484080"/>
            <a:ext cx="1357423" cy="447082"/>
          </a:xfrm>
          <a:prstGeom prst="wedgeRoundRectCallout">
            <a:avLst>
              <a:gd name="adj1" fmla="val 86493"/>
              <a:gd name="adj2" fmla="val -848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Free </a:t>
            </a:r>
            <a:r>
              <a:rPr lang="en-US">
                <a:latin typeface="DIN Condensed" charset="0"/>
                <a:ea typeface="DIN Condensed" charset="0"/>
                <a:cs typeface="DIN Condensed" charset="0"/>
              </a:rPr>
              <a:t>to access</a:t>
            </a:r>
            <a:endParaRPr lang="en-US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710242" y="4487878"/>
            <a:ext cx="1431057" cy="447082"/>
          </a:xfrm>
          <a:prstGeom prst="wedgeRoundRectCallout">
            <a:avLst>
              <a:gd name="adj1" fmla="val -56429"/>
              <a:gd name="adj2" fmla="val -848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>
                <a:latin typeface="DIN Condensed" charset="0"/>
                <a:ea typeface="DIN Condensed" charset="0"/>
                <a:cs typeface="DIN Condensed" charset="0"/>
              </a:rPr>
              <a:t>Via swap device</a:t>
            </a:r>
            <a:endParaRPr lang="en-US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409838" y="5171035"/>
            <a:ext cx="4330664" cy="1155338"/>
          </a:xfrm>
          <a:prstGeom prst="wedgeRoundRectCallout">
            <a:avLst>
              <a:gd name="adj1" fmla="val -37267"/>
              <a:gd name="adj2" fmla="val -781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Inject latency and bandwidth constraints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Using special swap device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Delay = latency + request size / bandwidth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DIN Condensed" charset="0"/>
                <a:ea typeface="DIN Condensed" charset="0"/>
                <a:cs typeface="DIN Condensed" charset="0"/>
              </a:rPr>
              <a:t>Akin to a dedicated link between CPU and memory </a:t>
            </a:r>
          </a:p>
        </p:txBody>
      </p:sp>
    </p:spTree>
    <p:extLst>
      <p:ext uri="{BB962C8B-B14F-4D97-AF65-F5344CB8AC3E}">
        <p14:creationId xmlns:p14="http://schemas.microsoft.com/office/powerpoint/2010/main" val="6093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5468" y="6185162"/>
            <a:ext cx="505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*Note: Delay = latency + request size / bandwidth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0" y="3711756"/>
            <a:ext cx="10076810" cy="189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and Bandwidth Requirement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08191" y="5151673"/>
            <a:ext cx="9270140" cy="157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13010" y="5009539"/>
            <a:ext cx="16189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5% degradation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5" y="1366061"/>
            <a:ext cx="10144724" cy="1986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35" y="1780461"/>
            <a:ext cx="1880364" cy="1558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11" y="1777024"/>
            <a:ext cx="1880364" cy="1558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56" y="1780461"/>
            <a:ext cx="1880364" cy="1558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91" y="1777023"/>
            <a:ext cx="1880364" cy="155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6881" y="2315930"/>
            <a:ext cx="15190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DIN Condensed" charset="0"/>
                <a:ea typeface="DIN Condensed" charset="0"/>
                <a:cs typeface="DIN Condensed" charset="0"/>
              </a:rPr>
              <a:t>5% degradation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50678" y="3353195"/>
            <a:ext cx="457201" cy="461874"/>
            <a:chOff x="1622542" y="3212518"/>
            <a:chExt cx="457201" cy="461874"/>
          </a:xfrm>
        </p:grpSpPr>
        <p:sp>
          <p:nvSpPr>
            <p:cNvPr id="23" name="Left Brace 22"/>
            <p:cNvSpPr/>
            <p:nvPr/>
          </p:nvSpPr>
          <p:spPr>
            <a:xfrm rot="16200000">
              <a:off x="1759703" y="3075358"/>
              <a:ext cx="182880" cy="457200"/>
            </a:xfrm>
            <a:prstGeom prst="leftBrace">
              <a:avLst/>
            </a:prstGeom>
            <a:ln w="19050">
              <a:solidFill>
                <a:srgbClr val="081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2542" y="333583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1us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05335" y="3353195"/>
            <a:ext cx="457201" cy="461874"/>
            <a:chOff x="1622542" y="3212518"/>
            <a:chExt cx="457201" cy="461874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1759703" y="3075358"/>
              <a:ext cx="182880" cy="457200"/>
            </a:xfrm>
            <a:prstGeom prst="leftBrace">
              <a:avLst/>
            </a:prstGeom>
            <a:ln w="19050">
              <a:solidFill>
                <a:srgbClr val="081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22542" y="333583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5us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13501" y="3353194"/>
            <a:ext cx="490840" cy="461874"/>
            <a:chOff x="1622542" y="3212518"/>
            <a:chExt cx="490840" cy="461874"/>
          </a:xfrm>
        </p:grpSpPr>
        <p:sp>
          <p:nvSpPr>
            <p:cNvPr id="30" name="Left Brace 29"/>
            <p:cNvSpPr/>
            <p:nvPr/>
          </p:nvSpPr>
          <p:spPr>
            <a:xfrm rot="16200000">
              <a:off x="1759703" y="3075358"/>
              <a:ext cx="182880" cy="457200"/>
            </a:xfrm>
            <a:prstGeom prst="leftBrace">
              <a:avLst/>
            </a:prstGeom>
            <a:ln w="19050">
              <a:solidFill>
                <a:srgbClr val="081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22542" y="3335838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DIN Condensed" charset="0"/>
                  <a:ea typeface="DIN Condensed" charset="0"/>
                  <a:cs typeface="DIN Condensed" charset="0"/>
                </a:rPr>
                <a:t>10us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1477429" y="2109774"/>
            <a:ext cx="9188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               10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056112" y="2059461"/>
            <a:ext cx="9701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                 10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646124" y="1959093"/>
            <a:ext cx="9957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100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40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                  10 </a:t>
            </a:r>
            <a:r>
              <a:rPr lang="en-US" sz="1100" dirty="0" err="1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Gbps</a:t>
            </a:r>
            <a:endParaRPr lang="en-US" sz="11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10639" y="2507528"/>
            <a:ext cx="9366242" cy="269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1405055"/>
            <a:ext cx="11968716" cy="5348177"/>
            <a:chOff x="264071" y="956729"/>
            <a:chExt cx="11968716" cy="5348177"/>
          </a:xfrm>
        </p:grpSpPr>
        <p:sp>
          <p:nvSpPr>
            <p:cNvPr id="19" name="Rectangle 18"/>
            <p:cNvSpPr/>
            <p:nvPr/>
          </p:nvSpPr>
          <p:spPr>
            <a:xfrm>
              <a:off x="264071" y="956729"/>
              <a:ext cx="11968716" cy="5348177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92130" y="2480689"/>
              <a:ext cx="8112598" cy="1644743"/>
            </a:xfrm>
            <a:prstGeom prst="roundRect">
              <a:avLst/>
            </a:prstGeom>
            <a:solidFill>
              <a:srgbClr val="007DD7"/>
            </a:solidFill>
            <a:ln>
              <a:solidFill>
                <a:srgbClr val="0A1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DIN Condensed" charset="0"/>
                  <a:ea typeface="DIN Condensed" charset="0"/>
                  <a:cs typeface="DIN Condensed" charset="0"/>
                </a:rPr>
                <a:t>~3us latency / 40Gbps bandwidth is enough, ignoring queueing 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3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lnDef>
      <a:spPr>
        <a:ln w="44450">
          <a:solidFill>
            <a:srgbClr val="08116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>
            <a:solidFill>
              <a:schemeClr val="bg1"/>
            </a:solidFill>
            <a:latin typeface="DIN Condensed" charset="0"/>
            <a:ea typeface="DIN Condensed" charset="0"/>
            <a:cs typeface="DIN Condense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21770</TotalTime>
  <Words>973</Words>
  <Application>Microsoft Macintosh PowerPoint</Application>
  <PresentationFormat>Widescreen</PresentationFormat>
  <Paragraphs>394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DIN Condensed</vt:lpstr>
      <vt:lpstr>Helvetica Light</vt:lpstr>
      <vt:lpstr>Wingdings 2</vt:lpstr>
      <vt:lpstr>Quotable</vt:lpstr>
      <vt:lpstr>Image</vt:lpstr>
      <vt:lpstr>Network Requirements for  Resource Disaggregation</vt:lpstr>
      <vt:lpstr>Disaggregated Datacenters</vt:lpstr>
      <vt:lpstr>Disaggregation Benefits (Architecture Community)</vt:lpstr>
      <vt:lpstr>Network is the key</vt:lpstr>
      <vt:lpstr>PowerPoint Presentation</vt:lpstr>
      <vt:lpstr>Assumptions</vt:lpstr>
      <vt:lpstr>Latency and Bandwidth Requirements</vt:lpstr>
      <vt:lpstr>Disaggregated Datacenter Emulator</vt:lpstr>
      <vt:lpstr>Latency and Bandwidth Requirement</vt:lpstr>
      <vt:lpstr>Understanding Performance Degradation</vt:lpstr>
      <vt:lpstr>PowerPoint Presentation</vt:lpstr>
      <vt:lpstr>Transport Simulation Setting</vt:lpstr>
      <vt:lpstr>Application Performance Degradation</vt:lpstr>
      <vt:lpstr>PowerPoint Presentation</vt:lpstr>
      <vt:lpstr>PowerPoint Presentation</vt:lpstr>
      <vt:lpstr>Feasibility of end-to-end latency within a rack</vt:lpstr>
      <vt:lpstr>Feasibility of end-to-end latency within a rack</vt:lpstr>
      <vt:lpstr>Feasibility of end-to-end latency within a rack</vt:lpstr>
      <vt:lpstr>Feasibility of end-to-end latency within a rack</vt:lpstr>
      <vt:lpstr>PowerPoint Presentation</vt:lpstr>
      <vt:lpstr>What’s next?</vt:lpstr>
      <vt:lpstr>PowerPoint Presentation</vt:lpstr>
      <vt:lpstr>Discussion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Xiang Gao</dc:creator>
  <cp:lastModifiedBy>Hegde, Kartik Venkatraman</cp:lastModifiedBy>
  <cp:revision>272</cp:revision>
  <cp:lastPrinted>2016-10-29T19:33:57Z</cp:lastPrinted>
  <dcterms:created xsi:type="dcterms:W3CDTF">2016-10-11T20:22:06Z</dcterms:created>
  <dcterms:modified xsi:type="dcterms:W3CDTF">2018-10-31T16:31:16Z</dcterms:modified>
</cp:coreProperties>
</file>